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595" autoAdjust="0"/>
  </p:normalViewPr>
  <p:slideViewPr>
    <p:cSldViewPr>
      <p:cViewPr varScale="1">
        <p:scale>
          <a:sx n="86" d="100"/>
          <a:sy n="86" d="100"/>
        </p:scale>
        <p:origin x="11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F1CCC-31B4-4535-A8BA-7E006BAA0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8228-0AAE-49D9-B2BF-FF4ABECCD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1664-192C-4B2B-BDD3-9CB43D622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F197-0950-4CFD-B474-63202C485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4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522E-1868-43B1-A748-4057BD1A3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83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FDF-9605-4C71-9425-2B7DB0CC9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2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5A10-B64C-4427-BB4F-BF645F565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55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7300-7A3F-44FC-A40D-BBA180D13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9B7F2-608D-40C5-9C70-D13393298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2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F7698-C6E2-4963-AA25-C3F249589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9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8464-F4CB-4A02-B242-7C4C49073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0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DBFE-F734-4A8F-89CF-361A8E372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3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37AA10-4E61-4941-833E-37DD68519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2.xml"/><Relationship Id="rId18" Type="http://schemas.openxmlformats.org/officeDocument/2006/relationships/slide" Target="slide44.xml"/><Relationship Id="rId26" Type="http://schemas.openxmlformats.org/officeDocument/2006/relationships/slide" Target="slide48.xml"/><Relationship Id="rId3" Type="http://schemas.openxmlformats.org/officeDocument/2006/relationships/audio" Target="../media/audio1.wav"/><Relationship Id="rId21" Type="http://schemas.openxmlformats.org/officeDocument/2006/relationships/slide" Target="slide36.xml"/><Relationship Id="rId7" Type="http://schemas.openxmlformats.org/officeDocument/2006/relationships/slide" Target="slide4.xml"/><Relationship Id="rId12" Type="http://schemas.openxmlformats.org/officeDocument/2006/relationships/slide" Target="slide32.xml"/><Relationship Id="rId17" Type="http://schemas.openxmlformats.org/officeDocument/2006/relationships/slide" Target="slide34.xml"/><Relationship Id="rId25" Type="http://schemas.openxmlformats.org/officeDocument/2006/relationships/slide" Target="slide3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4.xml"/><Relationship Id="rId20" Type="http://schemas.openxmlformats.org/officeDocument/2006/relationships/slide" Target="slide26.xml"/><Relationship Id="rId29" Type="http://schemas.openxmlformats.org/officeDocument/2006/relationships/slide" Target="slide40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slide" Target="slide12.xml"/><Relationship Id="rId24" Type="http://schemas.openxmlformats.org/officeDocument/2006/relationships/slide" Target="slide28.xml"/><Relationship Id="rId5" Type="http://schemas.openxmlformats.org/officeDocument/2006/relationships/image" Target="../media/image1.wmf"/><Relationship Id="rId15" Type="http://schemas.openxmlformats.org/officeDocument/2006/relationships/slide" Target="slide14.xml"/><Relationship Id="rId23" Type="http://schemas.openxmlformats.org/officeDocument/2006/relationships/slide" Target="slide18.xml"/><Relationship Id="rId28" Type="http://schemas.openxmlformats.org/officeDocument/2006/relationships/slide" Target="slide30.xml"/><Relationship Id="rId10" Type="http://schemas.openxmlformats.org/officeDocument/2006/relationships/slide" Target="slide10.xml"/><Relationship Id="rId19" Type="http://schemas.openxmlformats.org/officeDocument/2006/relationships/slide" Target="slide16.xml"/><Relationship Id="rId4" Type="http://schemas.openxmlformats.org/officeDocument/2006/relationships/oleObject" Target="../embeddings/oleObject1.bin"/><Relationship Id="rId9" Type="http://schemas.openxmlformats.org/officeDocument/2006/relationships/slide" Target="slide8.xml"/><Relationship Id="rId14" Type="http://schemas.openxmlformats.org/officeDocument/2006/relationships/slide" Target="slide42.xml"/><Relationship Id="rId22" Type="http://schemas.openxmlformats.org/officeDocument/2006/relationships/slide" Target="slide46.xml"/><Relationship Id="rId27" Type="http://schemas.openxmlformats.org/officeDocument/2006/relationships/slide" Target="slide20.xml"/><Relationship Id="rId30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8000" dirty="0">
                <a:solidFill>
                  <a:schemeClr val="folHlink"/>
                </a:solidFill>
              </a:rPr>
              <a:t>Jeopardy</a:t>
            </a:r>
            <a:endParaRPr lang="en-US" altLang="en-US" dirty="0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Document" r:id="rId4" imgW="7927340" imgH="4732020" progId="Word.Document.8">
                  <p:embed/>
                </p:oleObj>
              </mc:Choice>
              <mc:Fallback>
                <p:oleObj name="Document" r:id="rId4" imgW="7927340" imgH="47320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2103" y="1565275"/>
            <a:ext cx="18494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    Review 1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08312" y="15240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Review 2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41873" y="1534644"/>
            <a:ext cx="1431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Review 3</a:t>
            </a:r>
            <a:endParaRPr lang="en-US" alt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47717" y="1523999"/>
            <a:ext cx="135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Review 4</a:t>
            </a:r>
            <a:endParaRPr lang="en-US" altLang="en-US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954174" y="1532880"/>
            <a:ext cx="1431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Review 5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6" action="ppaction://hlinksldjump"/>
              </a:rPr>
              <a:t>$100</a:t>
            </a:r>
            <a:endParaRPr lang="en-US" altLang="en-US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7" action="ppaction://hlinksldjump"/>
              </a:rPr>
              <a:t>$200</a:t>
            </a:r>
            <a:endParaRPr lang="en-US" altLang="en-US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8" action="ppaction://hlinksldjump"/>
              </a:rPr>
              <a:t>$300</a:t>
            </a:r>
            <a:endParaRPr lang="en-US" altLang="en-US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9" action="ppaction://hlinksldjump"/>
              </a:rPr>
              <a:t>$400</a:t>
            </a:r>
            <a:endParaRPr lang="en-US" altLang="en-US"/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0" action="ppaction://hlinksldjump"/>
              </a:rPr>
              <a:t>$500</a:t>
            </a:r>
            <a:endParaRPr lang="en-US" altLang="en-US"/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2514600" y="2514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1" action="ppaction://hlinksldjump"/>
              </a:rPr>
              <a:t>$100</a:t>
            </a:r>
            <a:endParaRPr lang="en-US" altLang="en-US"/>
          </a:p>
        </p:txBody>
      </p:sp>
      <p:sp>
        <p:nvSpPr>
          <p:cNvPr id="3087" name="Rectangle 16"/>
          <p:cNvSpPr>
            <a:spLocks noChangeArrowheads="1"/>
          </p:cNvSpPr>
          <p:nvPr/>
        </p:nvSpPr>
        <p:spPr bwMode="auto">
          <a:xfrm>
            <a:off x="5562600" y="2514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2" action="ppaction://hlinksldjump"/>
              </a:rPr>
              <a:t>$100</a:t>
            </a:r>
            <a:endParaRPr lang="en-US" altLang="en-US"/>
          </a:p>
        </p:txBody>
      </p:sp>
      <p:sp>
        <p:nvSpPr>
          <p:cNvPr id="3088" name="Rectangle 17"/>
          <p:cNvSpPr>
            <a:spLocks noChangeArrowheads="1"/>
          </p:cNvSpPr>
          <p:nvPr/>
        </p:nvSpPr>
        <p:spPr bwMode="auto">
          <a:xfrm>
            <a:off x="4038600" y="2514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3" action="ppaction://hlinksldjump"/>
              </a:rPr>
              <a:t>$100</a:t>
            </a:r>
            <a:endParaRPr lang="en-US" altLang="en-US"/>
          </a:p>
        </p:txBody>
      </p:sp>
      <p:sp>
        <p:nvSpPr>
          <p:cNvPr id="3089" name="Rectangle 18"/>
          <p:cNvSpPr>
            <a:spLocks noChangeArrowheads="1"/>
          </p:cNvSpPr>
          <p:nvPr/>
        </p:nvSpPr>
        <p:spPr bwMode="auto">
          <a:xfrm>
            <a:off x="7010400" y="2514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4" action="ppaction://hlinksldjump"/>
              </a:rPr>
              <a:t>$100</a:t>
            </a:r>
            <a:endParaRPr lang="en-US" altLang="en-US"/>
          </a:p>
        </p:txBody>
      </p:sp>
      <p:sp>
        <p:nvSpPr>
          <p:cNvPr id="3090" name="Rectangle 19"/>
          <p:cNvSpPr>
            <a:spLocks noChangeArrowheads="1"/>
          </p:cNvSpPr>
          <p:nvPr/>
        </p:nvSpPr>
        <p:spPr bwMode="auto">
          <a:xfrm>
            <a:off x="2514600" y="3276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5" action="ppaction://hlinksldjump"/>
              </a:rPr>
              <a:t>$200</a:t>
            </a:r>
            <a:endParaRPr lang="en-US" altLang="en-US"/>
          </a:p>
        </p:txBody>
      </p:sp>
      <p:sp>
        <p:nvSpPr>
          <p:cNvPr id="3091" name="Rectangle 20"/>
          <p:cNvSpPr>
            <a:spLocks noChangeArrowheads="1"/>
          </p:cNvSpPr>
          <p:nvPr/>
        </p:nvSpPr>
        <p:spPr bwMode="auto">
          <a:xfrm>
            <a:off x="4038600" y="32766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6" action="ppaction://hlinksldjump"/>
              </a:rPr>
              <a:t> $200</a:t>
            </a:r>
            <a:endParaRPr lang="en-US" altLang="en-US"/>
          </a:p>
        </p:txBody>
      </p:sp>
      <p:sp>
        <p:nvSpPr>
          <p:cNvPr id="3092" name="Rectangle 21"/>
          <p:cNvSpPr>
            <a:spLocks noChangeArrowheads="1"/>
          </p:cNvSpPr>
          <p:nvPr/>
        </p:nvSpPr>
        <p:spPr bwMode="auto">
          <a:xfrm>
            <a:off x="5562600" y="3276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7" action="ppaction://hlinksldjump"/>
              </a:rPr>
              <a:t>$200</a:t>
            </a:r>
            <a:endParaRPr lang="en-US" altLang="en-US"/>
          </a:p>
        </p:txBody>
      </p:sp>
      <p:sp>
        <p:nvSpPr>
          <p:cNvPr id="3093" name="Rectangle 22"/>
          <p:cNvSpPr>
            <a:spLocks noChangeArrowheads="1"/>
          </p:cNvSpPr>
          <p:nvPr/>
        </p:nvSpPr>
        <p:spPr bwMode="auto">
          <a:xfrm>
            <a:off x="7010400" y="32766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8" action="ppaction://hlinksldjump"/>
              </a:rPr>
              <a:t> $200</a:t>
            </a:r>
            <a:endParaRPr lang="en-US" altLang="en-US"/>
          </a:p>
        </p:txBody>
      </p:sp>
      <p:sp>
        <p:nvSpPr>
          <p:cNvPr id="3094" name="Rectangle 23"/>
          <p:cNvSpPr>
            <a:spLocks noChangeArrowheads="1"/>
          </p:cNvSpPr>
          <p:nvPr/>
        </p:nvSpPr>
        <p:spPr bwMode="auto">
          <a:xfrm>
            <a:off x="2514600" y="3962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19" action="ppaction://hlinksldjump"/>
              </a:rPr>
              <a:t>$300</a:t>
            </a:r>
            <a:endParaRPr lang="en-US" altLang="en-US"/>
          </a:p>
        </p:txBody>
      </p:sp>
      <p:sp>
        <p:nvSpPr>
          <p:cNvPr id="3095" name="Rectangle 24"/>
          <p:cNvSpPr>
            <a:spLocks noChangeArrowheads="1"/>
          </p:cNvSpPr>
          <p:nvPr/>
        </p:nvSpPr>
        <p:spPr bwMode="auto">
          <a:xfrm>
            <a:off x="3962400" y="39624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0" action="ppaction://hlinksldjump"/>
              </a:rPr>
              <a:t> $300</a:t>
            </a:r>
            <a:endParaRPr lang="en-US" altLang="en-US"/>
          </a:p>
        </p:txBody>
      </p:sp>
      <p:sp>
        <p:nvSpPr>
          <p:cNvPr id="3096" name="Rectangle 25"/>
          <p:cNvSpPr>
            <a:spLocks noChangeArrowheads="1"/>
          </p:cNvSpPr>
          <p:nvPr/>
        </p:nvSpPr>
        <p:spPr bwMode="auto">
          <a:xfrm>
            <a:off x="5538788" y="39624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1" action="ppaction://hlinksldjump"/>
              </a:rPr>
              <a:t> $300</a:t>
            </a:r>
            <a:endParaRPr lang="en-US" altLang="en-US"/>
          </a:p>
        </p:txBody>
      </p:sp>
      <p:sp>
        <p:nvSpPr>
          <p:cNvPr id="3097" name="Rectangle 26"/>
          <p:cNvSpPr>
            <a:spLocks noChangeArrowheads="1"/>
          </p:cNvSpPr>
          <p:nvPr/>
        </p:nvSpPr>
        <p:spPr bwMode="auto">
          <a:xfrm>
            <a:off x="7010400" y="40386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2" action="ppaction://hlinksldjump"/>
              </a:rPr>
              <a:t> $300</a:t>
            </a:r>
            <a:endParaRPr lang="en-US" altLang="en-US"/>
          </a:p>
        </p:txBody>
      </p:sp>
      <p:sp>
        <p:nvSpPr>
          <p:cNvPr id="3098" name="Rectangle 27"/>
          <p:cNvSpPr>
            <a:spLocks noChangeArrowheads="1"/>
          </p:cNvSpPr>
          <p:nvPr/>
        </p:nvSpPr>
        <p:spPr bwMode="auto">
          <a:xfrm>
            <a:off x="2514600" y="47244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3" action="ppaction://hlinksldjump"/>
              </a:rPr>
              <a:t> $400</a:t>
            </a:r>
            <a:endParaRPr lang="en-US" altLang="en-US"/>
          </a:p>
        </p:txBody>
      </p:sp>
      <p:sp>
        <p:nvSpPr>
          <p:cNvPr id="3099" name="Rectangle 28"/>
          <p:cNvSpPr>
            <a:spLocks noChangeArrowheads="1"/>
          </p:cNvSpPr>
          <p:nvPr/>
        </p:nvSpPr>
        <p:spPr bwMode="auto">
          <a:xfrm>
            <a:off x="4038600" y="48006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4" action="ppaction://hlinksldjump"/>
              </a:rPr>
              <a:t> $400</a:t>
            </a:r>
            <a:endParaRPr lang="en-US" altLang="en-US"/>
          </a:p>
        </p:txBody>
      </p:sp>
      <p:sp>
        <p:nvSpPr>
          <p:cNvPr id="3100" name="Rectangle 29"/>
          <p:cNvSpPr>
            <a:spLocks noChangeArrowheads="1"/>
          </p:cNvSpPr>
          <p:nvPr/>
        </p:nvSpPr>
        <p:spPr bwMode="auto">
          <a:xfrm>
            <a:off x="5562600" y="4800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5" action="ppaction://hlinksldjump"/>
              </a:rPr>
              <a:t>$400</a:t>
            </a:r>
            <a:endParaRPr lang="en-US" altLang="en-US"/>
          </a:p>
        </p:txBody>
      </p:sp>
      <p:sp>
        <p:nvSpPr>
          <p:cNvPr id="3101" name="Rectangle 30"/>
          <p:cNvSpPr>
            <a:spLocks noChangeArrowheads="1"/>
          </p:cNvSpPr>
          <p:nvPr/>
        </p:nvSpPr>
        <p:spPr bwMode="auto">
          <a:xfrm>
            <a:off x="7010400" y="48006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6" action="ppaction://hlinksldjump"/>
              </a:rPr>
              <a:t> $400</a:t>
            </a:r>
            <a:endParaRPr lang="en-US" altLang="en-US"/>
          </a:p>
        </p:txBody>
      </p:sp>
      <p:sp>
        <p:nvSpPr>
          <p:cNvPr id="3102" name="Rectangle 31"/>
          <p:cNvSpPr>
            <a:spLocks noChangeArrowheads="1"/>
          </p:cNvSpPr>
          <p:nvPr/>
        </p:nvSpPr>
        <p:spPr bwMode="auto">
          <a:xfrm>
            <a:off x="2514600" y="5562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7" action="ppaction://hlinksldjump"/>
              </a:rPr>
              <a:t>$500</a:t>
            </a:r>
            <a:endParaRPr lang="en-US" altLang="en-US"/>
          </a:p>
        </p:txBody>
      </p:sp>
      <p:sp>
        <p:nvSpPr>
          <p:cNvPr id="3103" name="Rectangle 32"/>
          <p:cNvSpPr>
            <a:spLocks noChangeArrowheads="1"/>
          </p:cNvSpPr>
          <p:nvPr/>
        </p:nvSpPr>
        <p:spPr bwMode="auto">
          <a:xfrm>
            <a:off x="4038600" y="5562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8" action="ppaction://hlinksldjump"/>
              </a:rPr>
              <a:t>$500</a:t>
            </a:r>
            <a:endParaRPr lang="en-US" altLang="en-US"/>
          </a:p>
        </p:txBody>
      </p:sp>
      <p:sp>
        <p:nvSpPr>
          <p:cNvPr id="3104" name="Rectangle 33"/>
          <p:cNvSpPr>
            <a:spLocks noChangeArrowheads="1"/>
          </p:cNvSpPr>
          <p:nvPr/>
        </p:nvSpPr>
        <p:spPr bwMode="auto">
          <a:xfrm>
            <a:off x="5562600" y="55626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29" action="ppaction://hlinksldjump"/>
              </a:rPr>
              <a:t> $500</a:t>
            </a:r>
            <a:endParaRPr lang="en-US" altLang="en-US"/>
          </a:p>
        </p:txBody>
      </p:sp>
      <p:sp>
        <p:nvSpPr>
          <p:cNvPr id="3105" name="Rectangle 34"/>
          <p:cNvSpPr>
            <a:spLocks noChangeArrowheads="1"/>
          </p:cNvSpPr>
          <p:nvPr/>
        </p:nvSpPr>
        <p:spPr bwMode="auto">
          <a:xfrm>
            <a:off x="7010400" y="5562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hlinkClick r:id="rId30" action="ppaction://hlinksldjump"/>
              </a:rPr>
              <a:t>$500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 altLang="en-US" dirty="0"/>
              <a:t>$500 Question from Review 1 </a:t>
            </a:r>
          </a:p>
        </p:txBody>
      </p:sp>
      <p:pic>
        <p:nvPicPr>
          <p:cNvPr id="122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324600" y="3429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752600"/>
                <a:ext cx="7848599" cy="1433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Use a two column proof to show that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36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⇾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  is true.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7848599" cy="1433213"/>
              </a:xfrm>
              <a:prstGeom prst="rect">
                <a:avLst/>
              </a:prstGeom>
              <a:blipFill>
                <a:blip r:embed="rId4"/>
                <a:stretch>
                  <a:fillRect l="-2331" t="-7234" b="-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$500 Answer from Review 1 </a:t>
            </a:r>
          </a:p>
        </p:txBody>
      </p:sp>
      <p:pic>
        <p:nvPicPr>
          <p:cNvPr id="133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939339"/>
                  </p:ext>
                </p:extLst>
              </p:nvPr>
            </p:nvGraphicFramePr>
            <p:xfrm>
              <a:off x="1524000" y="1922272"/>
              <a:ext cx="6397626" cy="3470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8813">
                      <a:extLst>
                        <a:ext uri="{9D8B030D-6E8A-4147-A177-3AD203B41FA5}">
                          <a16:colId xmlns:a16="http://schemas.microsoft.com/office/drawing/2014/main" val="3439900406"/>
                        </a:ext>
                      </a:extLst>
                    </a:gridCol>
                    <a:gridCol w="3198813">
                      <a:extLst>
                        <a:ext uri="{9D8B030D-6E8A-4147-A177-3AD203B41FA5}">
                          <a16:colId xmlns:a16="http://schemas.microsoft.com/office/drawing/2014/main" val="1550913946"/>
                        </a:ext>
                      </a:extLst>
                    </a:gridCol>
                  </a:tblGrid>
                  <a:tr h="41657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Statements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Justifications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3586641"/>
                      </a:ext>
                    </a:extLst>
                  </a:tr>
                  <a:tr h="305407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den>
                              </m:f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  16</m:t>
                              </m:r>
                            </m:oMath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 17 = 16(x – 5)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 17 = 16x - 80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 97 = 16x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97</m:t>
                                  </m:r>
                                </m:num>
                                <m:den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 Given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 Multiplication Property of Equality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 Distributive Property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 Addition Property of Equality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 Division Property of Equality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21606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939339"/>
                  </p:ext>
                </p:extLst>
              </p:nvPr>
            </p:nvGraphicFramePr>
            <p:xfrm>
              <a:off x="1524000" y="1922272"/>
              <a:ext cx="6397626" cy="3470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8813">
                      <a:extLst>
                        <a:ext uri="{9D8B030D-6E8A-4147-A177-3AD203B41FA5}">
                          <a16:colId xmlns:a16="http://schemas.microsoft.com/office/drawing/2014/main" val="3439900406"/>
                        </a:ext>
                      </a:extLst>
                    </a:gridCol>
                    <a:gridCol w="3198813">
                      <a:extLst>
                        <a:ext uri="{9D8B030D-6E8A-4147-A177-3AD203B41FA5}">
                          <a16:colId xmlns:a16="http://schemas.microsoft.com/office/drawing/2014/main" val="1550913946"/>
                        </a:ext>
                      </a:extLst>
                    </a:gridCol>
                  </a:tblGrid>
                  <a:tr h="41657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Statements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Justifications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3586641"/>
                      </a:ext>
                    </a:extLst>
                  </a:tr>
                  <a:tr h="30540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1" t="-16135" r="-100762" b="-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 Given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 Multiplication Property of Equality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 Distributive Property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 Addition Property of Equality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 Division Property of Equality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216065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en-US" altLang="en-US" dirty="0"/>
              <a:t>$100 Question from Review 2</a:t>
            </a:r>
          </a:p>
        </p:txBody>
      </p:sp>
      <p:pic>
        <p:nvPicPr>
          <p:cNvPr id="143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P and Q notation for the converse of a conditional statement?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Review 2</a:t>
            </a:r>
          </a:p>
        </p:txBody>
      </p:sp>
      <p:pic>
        <p:nvPicPr>
          <p:cNvPr id="153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P and Q notation for the converse of a conditional statement?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 Q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P</a:t>
            </a:r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$200 Question from Review 2</a:t>
            </a:r>
          </a:p>
        </p:txBody>
      </p:sp>
      <p:pic>
        <p:nvPicPr>
          <p:cNvPr id="163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State the Law of Detachment in your own words.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$200 Answer from Review 2</a:t>
            </a:r>
          </a:p>
        </p:txBody>
      </p:sp>
      <p:pic>
        <p:nvPicPr>
          <p:cNvPr id="174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State the Law of Detachment in your own words.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If a conditional statement P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Q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 is true, and the hypothesis P is true, then the conclusion Q is true. 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$300 Question from Review 2</a:t>
            </a:r>
          </a:p>
        </p:txBody>
      </p:sp>
      <p:pic>
        <p:nvPicPr>
          <p:cNvPr id="184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8841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37448" y="1100571"/>
                <a:ext cx="7924799" cy="5107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schemeClr val="folHlink"/>
                    </a:solidFill>
                  </a:rPr>
                  <a:t>Complete the following chart with the given numbers.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sz="3600" dirty="0">
                  <a:solidFill>
                    <a:schemeClr val="folHlink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US" altLang="en-US" sz="3600" dirty="0">
                  <a:solidFill>
                    <a:schemeClr val="folHlink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schemeClr val="folHlink"/>
                    </a:solidFill>
                  </a:rPr>
                  <a:t>0, 5,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60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3600" b="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en-US" sz="3600" dirty="0">
                    <a:solidFill>
                      <a:schemeClr val="folHlink"/>
                    </a:solidFill>
                  </a:rPr>
                  <a:t>,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600" b="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3600" dirty="0">
                    <a:solidFill>
                      <a:schemeClr val="folHlink"/>
                    </a:solidFill>
                  </a:rPr>
                  <a:t>, -17,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60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3600" i="1" smtClean="0">
                                <a:solidFill>
                                  <a:schemeClr val="folHlin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600" b="0" i="1" smtClean="0">
                                <a:solidFill>
                                  <a:schemeClr val="folHlin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en-US" sz="3600" b="0" i="1" smtClean="0">
                                <a:solidFill>
                                  <a:schemeClr val="folHlink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sz="3600" dirty="0">
                    <a:solidFill>
                      <a:schemeClr val="folHlink"/>
                    </a:solidFill>
                  </a:rPr>
                  <a:t/>
                </a:r>
                <a:br>
                  <a:rPr lang="en-US" altLang="en-US" sz="3600" dirty="0">
                    <a:solidFill>
                      <a:schemeClr val="folHlink"/>
                    </a:solidFill>
                  </a:rPr>
                </a:br>
                <a:endParaRPr lang="en-US" altLang="en-US" sz="36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448" y="1100571"/>
                <a:ext cx="7924799" cy="5107360"/>
              </a:xfrm>
              <a:prstGeom prst="rect">
                <a:avLst/>
              </a:prstGeom>
              <a:blipFill>
                <a:blip r:embed="rId4"/>
                <a:stretch>
                  <a:fillRect l="-2385" t="-20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14208"/>
              </p:ext>
            </p:extLst>
          </p:nvPr>
        </p:nvGraphicFramePr>
        <p:xfrm>
          <a:off x="208845" y="2819400"/>
          <a:ext cx="8153402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610">
                  <a:extLst>
                    <a:ext uri="{9D8B030D-6E8A-4147-A177-3AD203B41FA5}">
                      <a16:colId xmlns:a16="http://schemas.microsoft.com/office/drawing/2014/main" val="1178888903"/>
                    </a:ext>
                  </a:extLst>
                </a:gridCol>
                <a:gridCol w="1358610">
                  <a:extLst>
                    <a:ext uri="{9D8B030D-6E8A-4147-A177-3AD203B41FA5}">
                      <a16:colId xmlns:a16="http://schemas.microsoft.com/office/drawing/2014/main" val="1575697555"/>
                    </a:ext>
                  </a:extLst>
                </a:gridCol>
                <a:gridCol w="1358610">
                  <a:extLst>
                    <a:ext uri="{9D8B030D-6E8A-4147-A177-3AD203B41FA5}">
                      <a16:colId xmlns:a16="http://schemas.microsoft.com/office/drawing/2014/main" val="333814830"/>
                    </a:ext>
                  </a:extLst>
                </a:gridCol>
                <a:gridCol w="1358610">
                  <a:extLst>
                    <a:ext uri="{9D8B030D-6E8A-4147-A177-3AD203B41FA5}">
                      <a16:colId xmlns:a16="http://schemas.microsoft.com/office/drawing/2014/main" val="2661337180"/>
                    </a:ext>
                  </a:extLst>
                </a:gridCol>
                <a:gridCol w="1359481">
                  <a:extLst>
                    <a:ext uri="{9D8B030D-6E8A-4147-A177-3AD203B41FA5}">
                      <a16:colId xmlns:a16="http://schemas.microsoft.com/office/drawing/2014/main" val="2651565437"/>
                    </a:ext>
                  </a:extLst>
                </a:gridCol>
                <a:gridCol w="1359481">
                  <a:extLst>
                    <a:ext uri="{9D8B030D-6E8A-4147-A177-3AD203B41FA5}">
                      <a16:colId xmlns:a16="http://schemas.microsoft.com/office/drawing/2014/main" val="1670497352"/>
                    </a:ext>
                  </a:extLst>
                </a:gridCol>
              </a:tblGrid>
              <a:tr h="243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Integers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Irrational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765291"/>
                  </a:ext>
                </a:extLst>
              </a:tr>
              <a:tr h="1280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56314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8844" y="3083210"/>
            <a:ext cx="125571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$300 Answer from Review 2</a:t>
            </a:r>
          </a:p>
        </p:txBody>
      </p:sp>
      <p:pic>
        <p:nvPicPr>
          <p:cNvPr id="194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883540"/>
                  </p:ext>
                </p:extLst>
              </p:nvPr>
            </p:nvGraphicFramePr>
            <p:xfrm>
              <a:off x="381000" y="2477702"/>
              <a:ext cx="7924798" cy="2133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0517">
                      <a:extLst>
                        <a:ext uri="{9D8B030D-6E8A-4147-A177-3AD203B41FA5}">
                          <a16:colId xmlns:a16="http://schemas.microsoft.com/office/drawing/2014/main" val="977831681"/>
                        </a:ext>
                      </a:extLst>
                    </a:gridCol>
                    <a:gridCol w="1320517">
                      <a:extLst>
                        <a:ext uri="{9D8B030D-6E8A-4147-A177-3AD203B41FA5}">
                          <a16:colId xmlns:a16="http://schemas.microsoft.com/office/drawing/2014/main" val="1381042101"/>
                        </a:ext>
                      </a:extLst>
                    </a:gridCol>
                    <a:gridCol w="1320517">
                      <a:extLst>
                        <a:ext uri="{9D8B030D-6E8A-4147-A177-3AD203B41FA5}">
                          <a16:colId xmlns:a16="http://schemas.microsoft.com/office/drawing/2014/main" val="2614067557"/>
                        </a:ext>
                      </a:extLst>
                    </a:gridCol>
                    <a:gridCol w="1320517">
                      <a:extLst>
                        <a:ext uri="{9D8B030D-6E8A-4147-A177-3AD203B41FA5}">
                          <a16:colId xmlns:a16="http://schemas.microsoft.com/office/drawing/2014/main" val="341317492"/>
                        </a:ext>
                      </a:extLst>
                    </a:gridCol>
                    <a:gridCol w="1321365">
                      <a:extLst>
                        <a:ext uri="{9D8B030D-6E8A-4147-A177-3AD203B41FA5}">
                          <a16:colId xmlns:a16="http://schemas.microsoft.com/office/drawing/2014/main" val="4149122232"/>
                        </a:ext>
                      </a:extLst>
                    </a:gridCol>
                    <a:gridCol w="1321365">
                      <a:extLst>
                        <a:ext uri="{9D8B030D-6E8A-4147-A177-3AD203B41FA5}">
                          <a16:colId xmlns:a16="http://schemas.microsoft.com/office/drawing/2014/main" val="861078834"/>
                        </a:ext>
                      </a:extLst>
                    </a:gridCol>
                  </a:tblGrid>
                  <a:tr h="25089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Whole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Counting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Integers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Real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Irrational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Rational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39107793"/>
                      </a:ext>
                    </a:extLst>
                  </a:tr>
                  <a:tr h="188270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 smtClean="0">
                              <a:effectLst/>
                            </a:rPr>
                            <a:t>0        5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 dirty="0" smtClean="0">
                              <a:effectLst/>
                            </a:rPr>
                            <a:t>      </a:t>
                          </a:r>
                          <a:r>
                            <a:rPr lang="en-US" sz="26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0        5               -17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All of them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 dirty="0">
                              <a:effectLst/>
                            </a:rPr>
                            <a:t>All except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900505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883540"/>
                  </p:ext>
                </p:extLst>
              </p:nvPr>
            </p:nvGraphicFramePr>
            <p:xfrm>
              <a:off x="381000" y="2477702"/>
              <a:ext cx="7924798" cy="2133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0517">
                      <a:extLst>
                        <a:ext uri="{9D8B030D-6E8A-4147-A177-3AD203B41FA5}">
                          <a16:colId xmlns:a16="http://schemas.microsoft.com/office/drawing/2014/main" val="977831681"/>
                        </a:ext>
                      </a:extLst>
                    </a:gridCol>
                    <a:gridCol w="1320517">
                      <a:extLst>
                        <a:ext uri="{9D8B030D-6E8A-4147-A177-3AD203B41FA5}">
                          <a16:colId xmlns:a16="http://schemas.microsoft.com/office/drawing/2014/main" val="1381042101"/>
                        </a:ext>
                      </a:extLst>
                    </a:gridCol>
                    <a:gridCol w="1320517">
                      <a:extLst>
                        <a:ext uri="{9D8B030D-6E8A-4147-A177-3AD203B41FA5}">
                          <a16:colId xmlns:a16="http://schemas.microsoft.com/office/drawing/2014/main" val="2614067557"/>
                        </a:ext>
                      </a:extLst>
                    </a:gridCol>
                    <a:gridCol w="1320517">
                      <a:extLst>
                        <a:ext uri="{9D8B030D-6E8A-4147-A177-3AD203B41FA5}">
                          <a16:colId xmlns:a16="http://schemas.microsoft.com/office/drawing/2014/main" val="341317492"/>
                        </a:ext>
                      </a:extLst>
                    </a:gridCol>
                    <a:gridCol w="1321365">
                      <a:extLst>
                        <a:ext uri="{9D8B030D-6E8A-4147-A177-3AD203B41FA5}">
                          <a16:colId xmlns:a16="http://schemas.microsoft.com/office/drawing/2014/main" val="4149122232"/>
                        </a:ext>
                      </a:extLst>
                    </a:gridCol>
                    <a:gridCol w="1321365">
                      <a:extLst>
                        <a:ext uri="{9D8B030D-6E8A-4147-A177-3AD203B41FA5}">
                          <a16:colId xmlns:a16="http://schemas.microsoft.com/office/drawing/2014/main" val="861078834"/>
                        </a:ext>
                      </a:extLst>
                    </a:gridCol>
                  </a:tblGrid>
                  <a:tr h="25089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Whole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Counting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Integers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Real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Irrational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Rational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39107793"/>
                      </a:ext>
                    </a:extLst>
                  </a:tr>
                  <a:tr h="188270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 smtClean="0">
                              <a:effectLst/>
                            </a:rPr>
                            <a:t>0        5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 dirty="0" smtClean="0">
                              <a:effectLst/>
                            </a:rPr>
                            <a:t>      </a:t>
                          </a:r>
                          <a:r>
                            <a:rPr lang="en-US" sz="26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0        5               -17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600">
                              <a:effectLst/>
                            </a:rPr>
                            <a:t>All of them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00000" t="-15484" r="-101843" b="-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00000" t="-15484" r="-1843" b="-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0505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4400" y="24376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$400 Question from Review 2</a:t>
            </a:r>
          </a:p>
        </p:txBody>
      </p:sp>
      <p:pic>
        <p:nvPicPr>
          <p:cNvPr id="204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1237853"/>
            <a:ext cx="79247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conditional statement always has the same truth value as the contrapositive?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$400 Answer from Review 2</a:t>
            </a:r>
          </a:p>
        </p:txBody>
      </p:sp>
      <p:pic>
        <p:nvPicPr>
          <p:cNvPr id="215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" y="1237853"/>
            <a:ext cx="79247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conditional statement always has the same truth value as the contrapositive?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1"/>
                </a:solidFill>
              </a:rPr>
              <a:t>Answer: The original conditional statement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/>
          <a:lstStyle/>
          <a:p>
            <a:r>
              <a:rPr lang="en-US" altLang="en-US" dirty="0"/>
              <a:t>$100 Question from Review 1</a:t>
            </a:r>
          </a:p>
        </p:txBody>
      </p:sp>
      <p:pic>
        <p:nvPicPr>
          <p:cNvPr id="40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438400" y="2286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hypothesis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the kerfda is a qwetzle, then tomorrow happened yesterday.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$500 Question from Review 2</a:t>
            </a:r>
          </a:p>
        </p:txBody>
      </p:sp>
      <p:pic>
        <p:nvPicPr>
          <p:cNvPr id="225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Create a Truth Table for 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(P </a:t>
            </a:r>
            <a:r>
              <a:rPr lang="en-US" altLang="en-US" sz="3600" dirty="0">
                <a:solidFill>
                  <a:schemeClr val="folHlin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Q) ^ (Q ⇾R)</a:t>
            </a: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Review 2</a:t>
            </a:r>
          </a:p>
        </p:txBody>
      </p:sp>
      <p:pic>
        <p:nvPicPr>
          <p:cNvPr id="235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67" y="1676400"/>
            <a:ext cx="7854433" cy="3328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Review 3</a:t>
            </a:r>
          </a:p>
        </p:txBody>
      </p:sp>
      <p:pic>
        <p:nvPicPr>
          <p:cNvPr id="245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P and Q notation for the inverse of a conditional statement?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Review 3</a:t>
            </a:r>
          </a:p>
        </p:txBody>
      </p:sp>
      <p:pic>
        <p:nvPicPr>
          <p:cNvPr id="256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P and Q notation for the inverse of a conditional statement?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 ~P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~Q</a:t>
            </a:r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Review 3</a:t>
            </a:r>
          </a:p>
        </p:txBody>
      </p:sp>
      <p:pic>
        <p:nvPicPr>
          <p:cNvPr id="266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contrapositive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get bored, then I will watch TV.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Review 3</a:t>
            </a:r>
          </a:p>
        </p:txBody>
      </p:sp>
      <p:pic>
        <p:nvPicPr>
          <p:cNvPr id="276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contrapositive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get bored, then I will watch TV.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If I do not watch TV, then I did not get bored.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4666"/>
            <a:ext cx="7772400" cy="1143000"/>
          </a:xfrm>
        </p:spPr>
        <p:txBody>
          <a:bodyPr/>
          <a:lstStyle/>
          <a:p>
            <a:r>
              <a:rPr lang="en-US" altLang="en-US" dirty="0"/>
              <a:t>$300 Question from Review 3</a:t>
            </a:r>
          </a:p>
        </p:txBody>
      </p:sp>
      <p:pic>
        <p:nvPicPr>
          <p:cNvPr id="286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1" y="1143000"/>
            <a:ext cx="792479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Draw a conclusion and state what you used to do so.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it rains, then Jimmy wont go to the park.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Jimmy doesn’t go to the park, then Jimmy will be sad.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8467"/>
            <a:ext cx="7772400" cy="1143000"/>
          </a:xfrm>
        </p:spPr>
        <p:txBody>
          <a:bodyPr/>
          <a:lstStyle/>
          <a:p>
            <a:r>
              <a:rPr lang="en-US" altLang="en-US" dirty="0"/>
              <a:t>$300 Answer from Review 3</a:t>
            </a:r>
          </a:p>
        </p:txBody>
      </p:sp>
      <p:pic>
        <p:nvPicPr>
          <p:cNvPr id="296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5800" y="931188"/>
            <a:ext cx="7924799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Draw a conclusion and state what you used to do so.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it rains, then Jimmy wont go to the park.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Jimmy doesn’t go to the park, then Jimmy will be sad.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If it rains, then Jimmy will be sad.         Law of </a:t>
            </a:r>
            <a:r>
              <a:rPr lang="en-US" altLang="en-US" sz="3600" dirty="0" smtClean="0">
                <a:solidFill>
                  <a:schemeClr val="accent5">
                    <a:lumMod val="75000"/>
                  </a:schemeClr>
                </a:solidFill>
              </a:rPr>
              <a:t>Syllogism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Review 3</a:t>
            </a:r>
          </a:p>
        </p:txBody>
      </p:sp>
      <p:pic>
        <p:nvPicPr>
          <p:cNvPr id="307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7824" y="2133600"/>
            <a:ext cx="80883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folHlink"/>
                </a:solidFill>
              </a:rPr>
              <a:t>Create a Truth Table for (P </a:t>
            </a:r>
            <a:r>
              <a:rPr lang="en-US" altLang="en-US" sz="3600" dirty="0" smtClean="0">
                <a:solidFill>
                  <a:schemeClr val="folHlin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∧ Q) </a:t>
            </a:r>
            <a:r>
              <a:rPr lang="en-US" altLang="en-US" sz="36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(P </a:t>
            </a:r>
            <a:r>
              <a:rPr lang="en-US" altLang="en-US" sz="3600" dirty="0" smtClean="0">
                <a:solidFill>
                  <a:schemeClr val="folHlin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∨ Q)</a:t>
            </a:r>
            <a:r>
              <a:rPr lang="en-US" altLang="en-US" sz="36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600" dirty="0" smtClean="0">
                <a:solidFill>
                  <a:schemeClr val="folHlin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Review 3</a:t>
            </a:r>
          </a:p>
        </p:txBody>
      </p:sp>
      <p:pic>
        <p:nvPicPr>
          <p:cNvPr id="317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i.stack.imgur.com/VQD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110037" cy="20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1143000"/>
          </a:xfrm>
        </p:spPr>
        <p:txBody>
          <a:bodyPr/>
          <a:lstStyle/>
          <a:p>
            <a:r>
              <a:rPr lang="en-US" altLang="en-US" dirty="0"/>
              <a:t>$100 Answer from Review 1</a:t>
            </a:r>
          </a:p>
        </p:txBody>
      </p:sp>
      <p:pic>
        <p:nvPicPr>
          <p:cNvPr id="51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Hypothesis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the kerfda is a qwetzle, then tomorrow happened yesterday.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 Answer:  The kerfda is a qwetzle. 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67" y="0"/>
            <a:ext cx="7772400" cy="1143000"/>
          </a:xfrm>
        </p:spPr>
        <p:txBody>
          <a:bodyPr/>
          <a:lstStyle/>
          <a:p>
            <a:r>
              <a:rPr lang="en-US" altLang="en-US" dirty="0"/>
              <a:t>$500 Question from Review 3</a:t>
            </a:r>
          </a:p>
        </p:txBody>
      </p:sp>
      <p:pic>
        <p:nvPicPr>
          <p:cNvPr id="327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4067" y="1022901"/>
            <a:ext cx="79247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Is the following a true biconditional statement? Justify your answer.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Angle A and angle B are vertical angles iff angle A and angle B are equal in measure.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621" y="256529"/>
            <a:ext cx="7772400" cy="1143000"/>
          </a:xfrm>
        </p:spPr>
        <p:txBody>
          <a:bodyPr/>
          <a:lstStyle/>
          <a:p>
            <a:r>
              <a:rPr lang="en-US" altLang="en-US" dirty="0"/>
              <a:t>$500 Answer from Review 3</a:t>
            </a:r>
          </a:p>
        </p:txBody>
      </p:sp>
      <p:pic>
        <p:nvPicPr>
          <p:cNvPr id="337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" y="617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0021" y="1295400"/>
            <a:ext cx="792479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Is the following a true biconditional statement? Justify your answer.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Angle A and angle B are vertical angles iff angle A and angle B are equal in measure.</a:t>
            </a: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1"/>
                </a:solidFill>
              </a:rPr>
              <a:t>Answer: No. Not all angles with equal measure form vertical angles</a:t>
            </a:r>
            <a:r>
              <a:rPr lang="en-US" altLang="en-US" sz="3600" dirty="0" smtClean="0">
                <a:solidFill>
                  <a:schemeClr val="accent1"/>
                </a:solidFill>
              </a:rPr>
              <a:t>. So the Converse is False. 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Review 4</a:t>
            </a:r>
          </a:p>
        </p:txBody>
      </p:sp>
      <p:pic>
        <p:nvPicPr>
          <p:cNvPr id="348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P and Q notation for the contrapositive of a conditional statement?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Review 4</a:t>
            </a:r>
          </a:p>
        </p:txBody>
      </p:sp>
      <p:pic>
        <p:nvPicPr>
          <p:cNvPr id="358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8" y="5939485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P and Q notation for the contrapositive of a conditional statement?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 ~Q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~P</a:t>
            </a:r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Review 4</a:t>
            </a:r>
          </a:p>
        </p:txBody>
      </p:sp>
      <p:pic>
        <p:nvPicPr>
          <p:cNvPr id="368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State the Law of Syllogism in your own words.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Review 4</a:t>
            </a:r>
          </a:p>
        </p:txBody>
      </p:sp>
      <p:pic>
        <p:nvPicPr>
          <p:cNvPr id="378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State the Law of Syllogism in your own words.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If P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Q and Q ⇾ R are true conditional statements, then P ⇾ R is a true conditional statement.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Review 4</a:t>
            </a:r>
          </a:p>
        </p:txBody>
      </p:sp>
      <p:pic>
        <p:nvPicPr>
          <p:cNvPr id="389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228600" y="1542871"/>
                <a:ext cx="7924799" cy="2585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schemeClr val="folHlink"/>
                    </a:solidFill>
                  </a:rPr>
                  <a:t>Solve the following equation. What type of reasoning did you use?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chemeClr val="folHlink"/>
                    </a:solidFill>
                  </a:rPr>
                  <a:t> +x – 6 = 0</a:t>
                </a:r>
                <a:br>
                  <a:rPr lang="en-US" altLang="en-US" sz="3600" dirty="0">
                    <a:solidFill>
                      <a:schemeClr val="folHlink"/>
                    </a:solidFill>
                  </a:rPr>
                </a:br>
                <a:endParaRPr lang="en-US" altLang="en-US" sz="36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42871"/>
                <a:ext cx="7924799" cy="2585323"/>
              </a:xfrm>
              <a:prstGeom prst="rect">
                <a:avLst/>
              </a:prstGeom>
              <a:blipFill>
                <a:blip r:embed="rId4"/>
                <a:stretch>
                  <a:fillRect l="-2386" t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 Review 4</a:t>
            </a:r>
          </a:p>
        </p:txBody>
      </p:sp>
      <p:pic>
        <p:nvPicPr>
          <p:cNvPr id="399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1859489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228600" y="1542871"/>
                <a:ext cx="7924799" cy="3416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schemeClr val="folHlink"/>
                    </a:solidFill>
                  </a:rPr>
                  <a:t>Solve the following equation. What type of reasoning did you use?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chemeClr val="folHlink"/>
                    </a:solidFill>
                  </a:rPr>
                  <a:t> +x – 6 = 0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schemeClr val="accent5">
                        <a:lumMod val="75000"/>
                      </a:schemeClr>
                    </a:solidFill>
                  </a:rPr>
                  <a:t>x = -3 or x = 2    Deductive Reasoning</a:t>
                </a:r>
                <a:r>
                  <a:rPr lang="en-US" altLang="en-US" sz="3600" dirty="0">
                    <a:solidFill>
                      <a:schemeClr val="folHlink"/>
                    </a:solidFill>
                  </a:rPr>
                  <a:t/>
                </a:r>
                <a:br>
                  <a:rPr lang="en-US" altLang="en-US" sz="3600" dirty="0">
                    <a:solidFill>
                      <a:schemeClr val="folHlink"/>
                    </a:solidFill>
                  </a:rPr>
                </a:br>
                <a:endParaRPr lang="en-US" altLang="en-US" sz="36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2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42871"/>
                <a:ext cx="7924799" cy="3416320"/>
              </a:xfrm>
              <a:prstGeom prst="rect">
                <a:avLst/>
              </a:prstGeom>
              <a:blipFill>
                <a:blip r:embed="rId4"/>
                <a:stretch>
                  <a:fillRect l="-2386" t="-2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Review 4</a:t>
            </a:r>
          </a:p>
        </p:txBody>
      </p:sp>
      <p:pic>
        <p:nvPicPr>
          <p:cNvPr id="409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1658075"/>
            <a:ext cx="79247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conditional statement always has the same truth value as the inverse?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Review 4</a:t>
            </a:r>
          </a:p>
        </p:txBody>
      </p:sp>
      <p:pic>
        <p:nvPicPr>
          <p:cNvPr id="419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81000" y="1658075"/>
            <a:ext cx="79247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conditional statement always has the same truth value as the inverse?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1"/>
                </a:solidFill>
              </a:rPr>
              <a:t>Answer: The converse.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1143000"/>
          </a:xfrm>
        </p:spPr>
        <p:txBody>
          <a:bodyPr/>
          <a:lstStyle/>
          <a:p>
            <a:r>
              <a:rPr lang="en-US" altLang="en-US" dirty="0"/>
              <a:t>$200 Question from Review 1 </a:t>
            </a:r>
          </a:p>
        </p:txBody>
      </p:sp>
      <p:pic>
        <p:nvPicPr>
          <p:cNvPr id="61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inverse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set my alarm, then I will be on time for work.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 Review 4</a:t>
            </a:r>
          </a:p>
        </p:txBody>
      </p:sp>
      <p:pic>
        <p:nvPicPr>
          <p:cNvPr id="430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Is the following a true biconditional statement? Justify your answer.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x = 3 Iff x</a:t>
            </a:r>
            <a:r>
              <a:rPr lang="en-US" altLang="en-US" sz="3600" baseline="30000" dirty="0">
                <a:solidFill>
                  <a:srgbClr val="FF0000"/>
                </a:solidFill>
              </a:rPr>
              <a:t>3</a:t>
            </a:r>
            <a:r>
              <a:rPr lang="en-US" altLang="en-US" sz="3600" dirty="0">
                <a:solidFill>
                  <a:srgbClr val="FF0000"/>
                </a:solidFill>
              </a:rPr>
              <a:t> = 27.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Review 4</a:t>
            </a:r>
          </a:p>
        </p:txBody>
      </p:sp>
      <p:pic>
        <p:nvPicPr>
          <p:cNvPr id="440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Is the following a true biconditional statement? Justify your answer.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x = 3 Iff x</a:t>
            </a:r>
            <a:r>
              <a:rPr lang="en-US" altLang="en-US" sz="3600" baseline="30000" dirty="0">
                <a:solidFill>
                  <a:srgbClr val="FF0000"/>
                </a:solidFill>
              </a:rPr>
              <a:t>3</a:t>
            </a:r>
            <a:r>
              <a:rPr lang="en-US" altLang="en-US" sz="3600" dirty="0">
                <a:solidFill>
                  <a:srgbClr val="FF0000"/>
                </a:solidFill>
              </a:rPr>
              <a:t> = 27.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1"/>
                </a:solidFill>
              </a:rPr>
              <a:t>Answer: Yes. The cube root only produces one answer. So both P </a:t>
            </a:r>
            <a:r>
              <a:rPr lang="en-US" altLang="en-US" sz="3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⇾ Q and Q ⇾ P are true.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Review 5</a:t>
            </a:r>
          </a:p>
        </p:txBody>
      </p:sp>
      <p:pic>
        <p:nvPicPr>
          <p:cNvPr id="450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8229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conclusion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wizerdoodles are square, then spipdols will eat pizza.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Review 5</a:t>
            </a:r>
          </a:p>
        </p:txBody>
      </p:sp>
      <p:pic>
        <p:nvPicPr>
          <p:cNvPr id="460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8229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conclusion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wizerdoodles are square, then spipdols will eat pizza.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Spipdols will eat pizza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Review 5</a:t>
            </a:r>
          </a:p>
        </p:txBody>
      </p:sp>
      <p:pic>
        <p:nvPicPr>
          <p:cNvPr id="471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converse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study for the test, then I will pass it.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Review 5</a:t>
            </a:r>
          </a:p>
        </p:txBody>
      </p:sp>
      <p:pic>
        <p:nvPicPr>
          <p:cNvPr id="481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converse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study for the test, then I will pass it.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If I pass the test, then I studied for it.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Review 5</a:t>
            </a:r>
          </a:p>
        </p:txBody>
      </p:sp>
      <p:pic>
        <p:nvPicPr>
          <p:cNvPr id="491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Find the next two objects in the pattern. What type of reasoning did you use?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</p:txBody>
      </p:sp>
      <p:pic>
        <p:nvPicPr>
          <p:cNvPr id="7" name="Picture 6" descr="http://www.math-only-math.com/images/sequenc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21319" r="26275" b="65335"/>
          <a:stretch/>
        </p:blipFill>
        <p:spPr bwMode="auto">
          <a:xfrm>
            <a:off x="2486025" y="3038475"/>
            <a:ext cx="4171950" cy="781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 Review 5</a:t>
            </a:r>
          </a:p>
        </p:txBody>
      </p:sp>
      <p:pic>
        <p:nvPicPr>
          <p:cNvPr id="501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" y="6057899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067223" y="317023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" name="Picture 19" descr="http://www.math-only-math.com/images/sequenc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21319" r="471" b="65335"/>
          <a:stretch/>
        </p:blipFill>
        <p:spPr bwMode="auto">
          <a:xfrm>
            <a:off x="1719262" y="3038475"/>
            <a:ext cx="5705475" cy="781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Find the next two objects in the pattern. What type of reasoning did you use?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Inductive Reasoning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Review 5</a:t>
            </a:r>
          </a:p>
        </p:txBody>
      </p:sp>
      <p:pic>
        <p:nvPicPr>
          <p:cNvPr id="512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Write the following as a biconditional statement. 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Bob and Mary will only go to the dance with each other.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Review 5</a:t>
            </a:r>
          </a:p>
        </p:txBody>
      </p:sp>
      <p:pic>
        <p:nvPicPr>
          <p:cNvPr id="522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Write the following as a biconditional statement. 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Bob and Mary will only go to the dance with each other.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1"/>
                </a:solidFill>
              </a:rPr>
              <a:t>Answer: Bob </a:t>
            </a:r>
            <a:r>
              <a:rPr lang="en-US" altLang="en-US" sz="3600" dirty="0" smtClean="0">
                <a:solidFill>
                  <a:schemeClr val="accent1"/>
                </a:solidFill>
              </a:rPr>
              <a:t>and Mary will </a:t>
            </a:r>
            <a:r>
              <a:rPr lang="en-US" altLang="en-US" sz="3600" dirty="0">
                <a:solidFill>
                  <a:schemeClr val="accent1"/>
                </a:solidFill>
              </a:rPr>
              <a:t>go to the dance </a:t>
            </a:r>
            <a:r>
              <a:rPr lang="en-US" altLang="en-US" sz="3600" dirty="0" smtClean="0">
                <a:solidFill>
                  <a:schemeClr val="accent1"/>
                </a:solidFill>
              </a:rPr>
              <a:t>iff</a:t>
            </a:r>
            <a:r>
              <a:rPr lang="en-US" altLang="en-US" sz="3600" dirty="0">
                <a:solidFill>
                  <a:schemeClr val="accent1"/>
                </a:solidFill>
              </a:rPr>
              <a:t> </a:t>
            </a:r>
            <a:r>
              <a:rPr lang="en-US" altLang="en-US" sz="3600" dirty="0" smtClean="0">
                <a:solidFill>
                  <a:schemeClr val="accent1"/>
                </a:solidFill>
              </a:rPr>
              <a:t>they go together.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 dirty="0"/>
              <a:t>$200 Answer from Review 1 </a:t>
            </a:r>
          </a:p>
        </p:txBody>
      </p:sp>
      <p:pic>
        <p:nvPicPr>
          <p:cNvPr id="71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What is the inverse of the following conditional statement?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set my alarm, then I will be on time for work.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If I do not set my alarm, then I will not be on time for work</a:t>
            </a:r>
            <a:r>
              <a:rPr lang="en-US" altLang="en-US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 Review 5</a:t>
            </a:r>
          </a:p>
        </p:txBody>
      </p:sp>
      <p:pic>
        <p:nvPicPr>
          <p:cNvPr id="532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1600200"/>
            <a:ext cx="7924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Create a Truth table for (P </a:t>
            </a:r>
            <a:r>
              <a:rPr lang="en-US" altLang="en-US" sz="3600" dirty="0">
                <a:solidFill>
                  <a:schemeClr val="folHlin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∨ Q) ∧ R 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Review 5</a:t>
            </a:r>
          </a:p>
        </p:txBody>
      </p:sp>
      <p:pic>
        <p:nvPicPr>
          <p:cNvPr id="542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1.bp.blogspot.com/-TZJbcVg2ZvE/UKMlAqKEW7I/AAAAAAAAAlU/77qux7naxEQ/s1600/truth-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467350" cy="35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143000"/>
          </a:xfrm>
        </p:spPr>
        <p:txBody>
          <a:bodyPr/>
          <a:lstStyle/>
          <a:p>
            <a:r>
              <a:rPr lang="en-US" altLang="en-US" dirty="0"/>
              <a:t>$300 Question from Review 1 </a:t>
            </a:r>
          </a:p>
        </p:txBody>
      </p:sp>
      <p:pic>
        <p:nvPicPr>
          <p:cNvPr id="81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42871"/>
            <a:ext cx="79247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Draw a conclusion and state what you used to do so.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set my alarm, then I will be on time for work.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 set my alarm.</a:t>
            </a:r>
            <a:r>
              <a:rPr lang="en-US" altLang="en-US" sz="3600" dirty="0">
                <a:solidFill>
                  <a:schemeClr val="folHlink"/>
                </a:solidFill>
              </a:rPr>
              <a:t/>
            </a:r>
            <a:br>
              <a:rPr lang="en-US" altLang="en-US" sz="3600" dirty="0">
                <a:solidFill>
                  <a:schemeClr val="folHlink"/>
                </a:solidFill>
              </a:rPr>
            </a:b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$300 Answer from Review 1 </a:t>
            </a:r>
          </a:p>
        </p:txBody>
      </p:sp>
      <p:pic>
        <p:nvPicPr>
          <p:cNvPr id="92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" y="6019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200" y="1203111"/>
            <a:ext cx="792479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Draw a conclusion and state what you used to do so.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If I set my alarm, then I will be on time for work.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I set my alarm.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Answer: I will be on time for work.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		Law of </a:t>
            </a:r>
            <a:r>
              <a:rPr lang="en-US" altLang="en-US" sz="3600" dirty="0" smtClean="0">
                <a:solidFill>
                  <a:schemeClr val="accent5">
                    <a:lumMod val="75000"/>
                  </a:schemeClr>
                </a:solidFill>
              </a:rPr>
              <a:t>Detachment</a:t>
            </a:r>
            <a:endParaRPr lang="en-US" altLang="en-US" sz="3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2677"/>
            <a:ext cx="8153400" cy="1143000"/>
          </a:xfrm>
        </p:spPr>
        <p:txBody>
          <a:bodyPr/>
          <a:lstStyle/>
          <a:p>
            <a:r>
              <a:rPr lang="en-US" altLang="en-US" dirty="0"/>
              <a:t>$400 Question from Review 1 </a:t>
            </a:r>
          </a:p>
        </p:txBody>
      </p:sp>
      <p:pic>
        <p:nvPicPr>
          <p:cNvPr id="102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3375" y="2855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7200" y="1000323"/>
            <a:ext cx="79247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folHlink"/>
                </a:solidFill>
              </a:rPr>
              <a:t>Give either the justification or statement for each step.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38885"/>
              </p:ext>
            </p:extLst>
          </p:nvPr>
        </p:nvGraphicFramePr>
        <p:xfrm>
          <a:off x="152401" y="2855722"/>
          <a:ext cx="8381998" cy="2365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0999">
                  <a:extLst>
                    <a:ext uri="{9D8B030D-6E8A-4147-A177-3AD203B41FA5}">
                      <a16:colId xmlns:a16="http://schemas.microsoft.com/office/drawing/2014/main" val="839172564"/>
                    </a:ext>
                  </a:extLst>
                </a:gridCol>
                <a:gridCol w="4190999">
                  <a:extLst>
                    <a:ext uri="{9D8B030D-6E8A-4147-A177-3AD203B41FA5}">
                      <a16:colId xmlns:a16="http://schemas.microsoft.com/office/drawing/2014/main" val="826110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Justifications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213165"/>
                  </a:ext>
                </a:extLst>
              </a:tr>
              <a:tr h="2039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 60x -5(3x + 2) = 15x -7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 60x -15x -10 = 15x -7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 45x -10 = 15x -7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 30x = 3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 x = 1/10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Addition</a:t>
                      </a:r>
                      <a:r>
                        <a:rPr lang="en-US" sz="1800" baseline="0" dirty="0">
                          <a:effectLst/>
                        </a:rPr>
                        <a:t> Property of Equality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3454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/>
              <a:t>$400 Answer from Review 1 </a:t>
            </a:r>
          </a:p>
        </p:txBody>
      </p:sp>
      <p:pic>
        <p:nvPicPr>
          <p:cNvPr id="112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58089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79213" y="2460187"/>
            <a:ext cx="124397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13045"/>
              </p:ext>
            </p:extLst>
          </p:nvPr>
        </p:nvGraphicFramePr>
        <p:xfrm>
          <a:off x="380998" y="2362200"/>
          <a:ext cx="8077202" cy="3078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1">
                  <a:extLst>
                    <a:ext uri="{9D8B030D-6E8A-4147-A177-3AD203B41FA5}">
                      <a16:colId xmlns:a16="http://schemas.microsoft.com/office/drawing/2014/main" val="3328146088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1283878186"/>
                    </a:ext>
                  </a:extLst>
                </a:gridCol>
              </a:tblGrid>
              <a:tr h="4243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Justifications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040097"/>
                  </a:ext>
                </a:extLst>
              </a:tr>
              <a:tr h="2653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60x -5(3x + 2) = 15x -7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60x -15x -10 = 15x -7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 45x -10 = 15x -7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45x = 15x +3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 30x = 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 x = 1/10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Given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Distributive Property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 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Adding like terms( something similar)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Addition Property of Equality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 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Subtraction Property of Equality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 </a:t>
                      </a:r>
                      <a:r>
                        <a:rPr lang="en-US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Division Property of Equality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8885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1466</TotalTime>
  <Words>1608</Words>
  <Application>Microsoft Office PowerPoint</Application>
  <PresentationFormat>On-screen Show (4:3)</PresentationFormat>
  <Paragraphs>255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Times New Roman</vt:lpstr>
      <vt:lpstr>Pulse</vt:lpstr>
      <vt:lpstr>Document</vt:lpstr>
      <vt:lpstr>Jeopardy</vt:lpstr>
      <vt:lpstr>$100 Question from Review 1</vt:lpstr>
      <vt:lpstr>$100 Answer from Review 1</vt:lpstr>
      <vt:lpstr>$200 Question from Review 1 </vt:lpstr>
      <vt:lpstr>$200 Answer from Review 1 </vt:lpstr>
      <vt:lpstr>$300 Question from Review 1 </vt:lpstr>
      <vt:lpstr>$300 Answer from Review 1 </vt:lpstr>
      <vt:lpstr>$400 Question from Review 1 </vt:lpstr>
      <vt:lpstr>$400 Answer from Review 1 </vt:lpstr>
      <vt:lpstr>$500 Question from Review 1 </vt:lpstr>
      <vt:lpstr>$500 Answer from Review 1 </vt:lpstr>
      <vt:lpstr>$100 Question from Review 2</vt:lpstr>
      <vt:lpstr>$100 Answer from Review 2</vt:lpstr>
      <vt:lpstr>$200 Question from Review 2</vt:lpstr>
      <vt:lpstr>$200 Answer from Review 2</vt:lpstr>
      <vt:lpstr>$300 Question from Review 2</vt:lpstr>
      <vt:lpstr>$300 Answer from Review 2</vt:lpstr>
      <vt:lpstr>$400 Question from Review 2</vt:lpstr>
      <vt:lpstr>$400 Answer from Review 2</vt:lpstr>
      <vt:lpstr>$500 Question from Review 2</vt:lpstr>
      <vt:lpstr>$500 Answer from Review 2</vt:lpstr>
      <vt:lpstr>$100 Question from Review 3</vt:lpstr>
      <vt:lpstr>$100 Answer from Review 3</vt:lpstr>
      <vt:lpstr>$200 Question from Review 3</vt:lpstr>
      <vt:lpstr>$200 Answer from Review 3</vt:lpstr>
      <vt:lpstr>$300 Question from Review 3</vt:lpstr>
      <vt:lpstr>$300 Answer from Review 3</vt:lpstr>
      <vt:lpstr>$400 Question from Review 3</vt:lpstr>
      <vt:lpstr>$400 Answer from Review 3</vt:lpstr>
      <vt:lpstr>$500 Question from Review 3</vt:lpstr>
      <vt:lpstr>$500 Answer from Review 3</vt:lpstr>
      <vt:lpstr>$100 Question from Review 4</vt:lpstr>
      <vt:lpstr>$100 Answer from Review 4</vt:lpstr>
      <vt:lpstr>$200 Question from Review 4</vt:lpstr>
      <vt:lpstr>$200 Answer from Review 4</vt:lpstr>
      <vt:lpstr>$300 Question from Review 4</vt:lpstr>
      <vt:lpstr>$300 Answer from Review 4</vt:lpstr>
      <vt:lpstr>$400 Question from Review 4</vt:lpstr>
      <vt:lpstr>$400 Answer from Review 4</vt:lpstr>
      <vt:lpstr>$500 Question from Review 4</vt:lpstr>
      <vt:lpstr>$500 Answer from Review 4</vt:lpstr>
      <vt:lpstr>$100 Question from Review 5</vt:lpstr>
      <vt:lpstr>$100 Answer from Review 5</vt:lpstr>
      <vt:lpstr>$200 Question from Review 5</vt:lpstr>
      <vt:lpstr>$200 Answer from Review 5</vt:lpstr>
      <vt:lpstr>$300 Question from Review 5</vt:lpstr>
      <vt:lpstr>$300 Answer from Review 5</vt:lpstr>
      <vt:lpstr>$400 Question from Review 5</vt:lpstr>
      <vt:lpstr>$400 Answer from Review 5</vt:lpstr>
      <vt:lpstr>$500 Question from Review 5</vt:lpstr>
      <vt:lpstr>$500 Answer from Review 5</vt:lpstr>
    </vt:vector>
  </TitlesOfParts>
  <Company>Seminole Coutny Public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Scot Acre</cp:lastModifiedBy>
  <cp:revision>143</cp:revision>
  <dcterms:created xsi:type="dcterms:W3CDTF">1998-09-17T14:16:32Z</dcterms:created>
  <dcterms:modified xsi:type="dcterms:W3CDTF">2016-11-01T13:50:21Z</dcterms:modified>
</cp:coreProperties>
</file>