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42" r:id="rId4"/>
  </p:sldMasterIdLst>
  <p:notesMasterIdLst>
    <p:notesMasterId r:id="rId32"/>
  </p:notesMasterIdLst>
  <p:sldIdLst>
    <p:sldId id="256" r:id="rId5"/>
    <p:sldId id="258" r:id="rId6"/>
    <p:sldId id="259" r:id="rId7"/>
    <p:sldId id="264" r:id="rId8"/>
    <p:sldId id="260" r:id="rId9"/>
    <p:sldId id="261" r:id="rId10"/>
    <p:sldId id="262" r:id="rId11"/>
    <p:sldId id="263" r:id="rId12"/>
    <p:sldId id="265" r:id="rId13"/>
    <p:sldId id="266" r:id="rId14"/>
    <p:sldId id="271" r:id="rId15"/>
    <p:sldId id="267" r:id="rId16"/>
    <p:sldId id="269" r:id="rId17"/>
    <p:sldId id="270" r:id="rId18"/>
    <p:sldId id="273" r:id="rId19"/>
    <p:sldId id="274" r:id="rId20"/>
    <p:sldId id="275" r:id="rId21"/>
    <p:sldId id="276" r:id="rId22"/>
    <p:sldId id="277" r:id="rId23"/>
    <p:sldId id="268" r:id="rId24"/>
    <p:sldId id="272" r:id="rId25"/>
    <p:sldId id="282" r:id="rId26"/>
    <p:sldId id="278" r:id="rId27"/>
    <p:sldId id="279" r:id="rId28"/>
    <p:sldId id="280" r:id="rId29"/>
    <p:sldId id="281" r:id="rId30"/>
    <p:sldId id="25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FF"/>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94631"/>
  </p:normalViewPr>
  <p:slideViewPr>
    <p:cSldViewPr snapToGrid="0" snapToObjects="1">
      <p:cViewPr>
        <p:scale>
          <a:sx n="74" d="100"/>
          <a:sy n="74" d="100"/>
        </p:scale>
        <p:origin x="-744" y="-3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3A53CB-C9EF-394C-AA7D-26FF65522138}" type="datetimeFigureOut">
              <a:rPr lang="en-US" smtClean="0"/>
              <a:t>6/8/2016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27DD6-42B0-2E49-8A61-07EDB1E469EB}" type="slidenum">
              <a:rPr lang="en-US" smtClean="0"/>
              <a:t>‹#›</a:t>
            </a:fld>
            <a:endParaRPr lang="en-US" dirty="0"/>
          </a:p>
        </p:txBody>
      </p:sp>
    </p:spTree>
    <p:extLst>
      <p:ext uri="{BB962C8B-B14F-4D97-AF65-F5344CB8AC3E}">
        <p14:creationId xmlns:p14="http://schemas.microsoft.com/office/powerpoint/2010/main" val="1919534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E27DD6-42B0-2E49-8A61-07EDB1E469EB}" type="slidenum">
              <a:rPr lang="en-US" smtClean="0"/>
              <a:t>2</a:t>
            </a:fld>
            <a:endParaRPr lang="en-US" dirty="0"/>
          </a:p>
        </p:txBody>
      </p:sp>
    </p:spTree>
    <p:extLst>
      <p:ext uri="{BB962C8B-B14F-4D97-AF65-F5344CB8AC3E}">
        <p14:creationId xmlns:p14="http://schemas.microsoft.com/office/powerpoint/2010/main" val="564311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27DD6-42B0-2E49-8A61-07EDB1E469EB}" type="slidenum">
              <a:rPr lang="en-US" smtClean="0"/>
              <a:t>5</a:t>
            </a:fld>
            <a:endParaRPr lang="en-US" dirty="0"/>
          </a:p>
        </p:txBody>
      </p:sp>
    </p:spTree>
    <p:extLst>
      <p:ext uri="{BB962C8B-B14F-4D97-AF65-F5344CB8AC3E}">
        <p14:creationId xmlns:p14="http://schemas.microsoft.com/office/powerpoint/2010/main" val="2112105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E27DD6-42B0-2E49-8A61-07EDB1E469EB}" type="slidenum">
              <a:rPr lang="en-US" smtClean="0"/>
              <a:t>20</a:t>
            </a:fld>
            <a:endParaRPr lang="en-US" dirty="0"/>
          </a:p>
        </p:txBody>
      </p:sp>
    </p:spTree>
    <p:extLst>
      <p:ext uri="{BB962C8B-B14F-4D97-AF65-F5344CB8AC3E}">
        <p14:creationId xmlns:p14="http://schemas.microsoft.com/office/powerpoint/2010/main" val="27168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27DD6-42B0-2E49-8A61-07EDB1E469EB}" type="slidenum">
              <a:rPr lang="en-US" smtClean="0"/>
              <a:t>27</a:t>
            </a:fld>
            <a:endParaRPr lang="en-US" dirty="0"/>
          </a:p>
        </p:txBody>
      </p:sp>
    </p:spTree>
    <p:extLst>
      <p:ext uri="{BB962C8B-B14F-4D97-AF65-F5344CB8AC3E}">
        <p14:creationId xmlns:p14="http://schemas.microsoft.com/office/powerpoint/2010/main" val="1219552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D2B716-2E06-134E-83B5-57FB01176ADA}" type="datetime1">
              <a:rPr lang="en-US" smtClean="0"/>
              <a:t>6/8/2016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A72EEF-4855-934A-98CB-99F09410EB61}"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89991"/>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58CA42-62E0-8847-9141-FA56ECC8C2A4}" type="datetime1">
              <a:rPr lang="en-US" smtClean="0"/>
              <a:t>6/8/2016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A72EEF-4855-934A-98CB-99F09410EB61}" type="slidenum">
              <a:rPr lang="en-US" smtClean="0"/>
              <a:t>‹#›</a:t>
            </a:fld>
            <a:endParaRPr lang="en-US" dirty="0"/>
          </a:p>
        </p:txBody>
      </p:sp>
    </p:spTree>
    <p:extLst>
      <p:ext uri="{BB962C8B-B14F-4D97-AF65-F5344CB8AC3E}">
        <p14:creationId xmlns:p14="http://schemas.microsoft.com/office/powerpoint/2010/main" val="198676884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AB32E7-EFDA-A349-873B-F37C1D8B8C09}" type="datetime1">
              <a:rPr lang="en-US" smtClean="0"/>
              <a:t>6/8/2016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A72EEF-4855-934A-98CB-99F09410EB61}" type="slidenum">
              <a:rPr lang="en-US" smtClean="0"/>
              <a:t>‹#›</a:t>
            </a:fld>
            <a:endParaRPr lang="en-US" dirty="0"/>
          </a:p>
        </p:txBody>
      </p:sp>
    </p:spTree>
    <p:extLst>
      <p:ext uri="{BB962C8B-B14F-4D97-AF65-F5344CB8AC3E}">
        <p14:creationId xmlns:p14="http://schemas.microsoft.com/office/powerpoint/2010/main" val="40071709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A4BC62-06EF-9644-83DF-827AD241733C}" type="datetime1">
              <a:rPr lang="en-US" smtClean="0"/>
              <a:t>6/8/2016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A72EEF-4855-934A-98CB-99F09410EB61}" type="slidenum">
              <a:rPr lang="en-US" smtClean="0"/>
              <a:t>‹#›</a:t>
            </a:fld>
            <a:endParaRPr lang="en-US" dirty="0"/>
          </a:p>
        </p:txBody>
      </p:sp>
    </p:spTree>
    <p:extLst>
      <p:ext uri="{BB962C8B-B14F-4D97-AF65-F5344CB8AC3E}">
        <p14:creationId xmlns:p14="http://schemas.microsoft.com/office/powerpoint/2010/main" val="338505897"/>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92977B-3993-5C4F-BE2E-D4139A1BD7A8}" type="datetime1">
              <a:rPr lang="en-US" smtClean="0"/>
              <a:t>6/8/2016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A72EEF-4855-934A-98CB-99F09410EB61}"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42997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422886-17E6-6446-9D77-922F17DA5F4B}" type="datetime1">
              <a:rPr lang="en-US" smtClean="0"/>
              <a:t>6/8/2016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A72EEF-4855-934A-98CB-99F09410EB61}" type="slidenum">
              <a:rPr lang="en-US" smtClean="0"/>
              <a:t>‹#›</a:t>
            </a:fld>
            <a:endParaRPr lang="en-US" dirty="0"/>
          </a:p>
        </p:txBody>
      </p:sp>
    </p:spTree>
    <p:extLst>
      <p:ext uri="{BB962C8B-B14F-4D97-AF65-F5344CB8AC3E}">
        <p14:creationId xmlns:p14="http://schemas.microsoft.com/office/powerpoint/2010/main" val="207188890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672EC5-94BC-0845-8F60-F2DBF635C9FF}" type="datetime1">
              <a:rPr lang="en-US" smtClean="0"/>
              <a:t>6/8/2016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A72EEF-4855-934A-98CB-99F09410EB61}" type="slidenum">
              <a:rPr lang="en-US" smtClean="0"/>
              <a:t>‹#›</a:t>
            </a:fld>
            <a:endParaRPr lang="en-US" dirty="0"/>
          </a:p>
        </p:txBody>
      </p:sp>
    </p:spTree>
    <p:extLst>
      <p:ext uri="{BB962C8B-B14F-4D97-AF65-F5344CB8AC3E}">
        <p14:creationId xmlns:p14="http://schemas.microsoft.com/office/powerpoint/2010/main" val="78942300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3225115-12E2-D444-9E68-2AD7801A5A0F}" type="datetime1">
              <a:rPr lang="en-US" smtClean="0"/>
              <a:t>6/8/2016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A72EEF-4855-934A-98CB-99F09410EB61}" type="slidenum">
              <a:rPr lang="en-US" smtClean="0"/>
              <a:t>‹#›</a:t>
            </a:fld>
            <a:endParaRPr lang="en-US" dirty="0"/>
          </a:p>
        </p:txBody>
      </p:sp>
    </p:spTree>
    <p:extLst>
      <p:ext uri="{BB962C8B-B14F-4D97-AF65-F5344CB8AC3E}">
        <p14:creationId xmlns:p14="http://schemas.microsoft.com/office/powerpoint/2010/main" val="67842344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AF98E04-A0D0-924C-A95F-4BB29EC5F0A4}" type="datetime1">
              <a:rPr lang="en-US" smtClean="0"/>
              <a:t>6/8/2016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F3A72EEF-4855-934A-98CB-99F09410EB61}" type="slidenum">
              <a:rPr lang="en-US" smtClean="0"/>
              <a:t>‹#›</a:t>
            </a:fld>
            <a:endParaRPr lang="en-US" dirty="0"/>
          </a:p>
        </p:txBody>
      </p:sp>
    </p:spTree>
    <p:extLst>
      <p:ext uri="{BB962C8B-B14F-4D97-AF65-F5344CB8AC3E}">
        <p14:creationId xmlns:p14="http://schemas.microsoft.com/office/powerpoint/2010/main" val="127220861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3B0C358-3D84-3E48-A1F9-1ED7186383A6}" type="datetime1">
              <a:rPr lang="en-US" smtClean="0"/>
              <a:t>6/8/2016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A72EEF-4855-934A-98CB-99F09410EB61}" type="slidenum">
              <a:rPr lang="en-US" smtClean="0"/>
              <a:t>‹#›</a:t>
            </a:fld>
            <a:endParaRPr lang="en-US" dirty="0"/>
          </a:p>
        </p:txBody>
      </p:sp>
    </p:spTree>
    <p:extLst>
      <p:ext uri="{BB962C8B-B14F-4D97-AF65-F5344CB8AC3E}">
        <p14:creationId xmlns:p14="http://schemas.microsoft.com/office/powerpoint/2010/main" val="166296915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EA380A-D641-764A-BBF9-E4F3C0BD3DB8}" type="datetime1">
              <a:rPr lang="en-US" smtClean="0"/>
              <a:t>6/8/2016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A72EEF-4855-934A-98CB-99F09410EB61}" type="slidenum">
              <a:rPr lang="en-US" smtClean="0"/>
              <a:t>‹#›</a:t>
            </a:fld>
            <a:endParaRPr lang="en-US" dirty="0"/>
          </a:p>
        </p:txBody>
      </p:sp>
    </p:spTree>
    <p:extLst>
      <p:ext uri="{BB962C8B-B14F-4D97-AF65-F5344CB8AC3E}">
        <p14:creationId xmlns:p14="http://schemas.microsoft.com/office/powerpoint/2010/main" val="2298960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E3C1C61-1890-F644-8E38-9F12398E9B8F}" type="datetime1">
              <a:rPr lang="en-US" smtClean="0"/>
              <a:t>6/8/2016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800">
                <a:solidFill>
                  <a:srgbClr val="FFFFFF"/>
                </a:solidFill>
              </a:defRPr>
            </a:lvl1pPr>
          </a:lstStyle>
          <a:p>
            <a:fld id="{F3A72EEF-4855-934A-98CB-99F09410EB61}"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819617"/>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transition spd="slow">
    <p:fade/>
  </p:transition>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758951"/>
            <a:ext cx="10058400" cy="3566160"/>
          </a:xfrm>
        </p:spPr>
        <p:txBody>
          <a:bodyPr/>
          <a:lstStyle/>
          <a:p>
            <a:r>
              <a:rPr lang="en-US" dirty="0" smtClean="0">
                <a:latin typeface="Bradley Hand" charset="0"/>
                <a:ea typeface="Bradley Hand" charset="0"/>
                <a:cs typeface="Bradley Hand" charset="0"/>
              </a:rPr>
              <a:t>The  Shorts Project</a:t>
            </a:r>
            <a:endParaRPr lang="en-US" dirty="0">
              <a:latin typeface="Bradley Hand" charset="0"/>
              <a:ea typeface="Bradley Hand" charset="0"/>
              <a:cs typeface="Bradley Hand" charset="0"/>
            </a:endParaRPr>
          </a:p>
        </p:txBody>
      </p:sp>
      <p:sp>
        <p:nvSpPr>
          <p:cNvPr id="3" name="Subtitle 2"/>
          <p:cNvSpPr>
            <a:spLocks noGrp="1"/>
          </p:cNvSpPr>
          <p:nvPr>
            <p:ph type="subTitle" idx="1"/>
          </p:nvPr>
        </p:nvSpPr>
        <p:spPr/>
        <p:txBody>
          <a:bodyPr/>
          <a:lstStyle/>
          <a:p>
            <a:r>
              <a:rPr lang="en-US" dirty="0" smtClean="0">
                <a:latin typeface="+mn-lt"/>
              </a:rPr>
              <a:t>Hannah rehman</a:t>
            </a:r>
          </a:p>
          <a:p>
            <a:r>
              <a:rPr lang="en-US" dirty="0" smtClean="0">
                <a:latin typeface="+mn-lt"/>
              </a:rPr>
              <a:t>Fraser high school</a:t>
            </a:r>
            <a:endParaRPr lang="en-US" dirty="0">
              <a:latin typeface="+mn-lt"/>
            </a:endParaRPr>
          </a:p>
        </p:txBody>
      </p:sp>
      <p:pic>
        <p:nvPicPr>
          <p:cNvPr id="6" name="Picture 5"/>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rot="620022">
            <a:off x="8585453" y="3059616"/>
            <a:ext cx="3175000" cy="3175000"/>
          </a:xfrm>
          <a:prstGeom prst="rect">
            <a:avLst/>
          </a:prstGeom>
        </p:spPr>
      </p:pic>
    </p:spTree>
    <p:extLst>
      <p:ext uri="{BB962C8B-B14F-4D97-AF65-F5344CB8AC3E}">
        <p14:creationId xmlns:p14="http://schemas.microsoft.com/office/powerpoint/2010/main" val="82785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3166"/>
            <a:ext cx="10058400" cy="1450757"/>
          </a:xfrm>
        </p:spPr>
        <p:txBody>
          <a:bodyPr/>
          <a:lstStyle/>
          <a:p>
            <a:r>
              <a:rPr lang="en-US" dirty="0" smtClean="0"/>
              <a:t>Data</a:t>
            </a:r>
            <a:endParaRPr lang="en-US" dirty="0"/>
          </a:p>
        </p:txBody>
      </p:sp>
      <p:sp>
        <p:nvSpPr>
          <p:cNvPr id="6" name="TextBox 5"/>
          <p:cNvSpPr txBox="1"/>
          <p:nvPr/>
        </p:nvSpPr>
        <p:spPr>
          <a:xfrm>
            <a:off x="8775700" y="2959100"/>
            <a:ext cx="3416300" cy="1477328"/>
          </a:xfrm>
          <a:prstGeom prst="rect">
            <a:avLst/>
          </a:prstGeom>
          <a:noFill/>
        </p:spPr>
        <p:txBody>
          <a:bodyPr wrap="square" rtlCol="0">
            <a:spAutoFit/>
          </a:bodyPr>
          <a:lstStyle/>
          <a:p>
            <a:pPr marL="285750" indent="-285750">
              <a:buFont typeface="Arial" charset="0"/>
              <a:buChar char="•"/>
            </a:pPr>
            <a:r>
              <a:rPr lang="en-US" dirty="0" smtClean="0">
                <a:solidFill>
                  <a:schemeClr val="accent1"/>
                </a:solidFill>
              </a:rPr>
              <a:t>10 pairs of running shorts were measured </a:t>
            </a:r>
          </a:p>
          <a:p>
            <a:pPr marL="285750" indent="-285750">
              <a:buFont typeface="Arial" charset="0"/>
              <a:buChar char="•"/>
            </a:pPr>
            <a:r>
              <a:rPr lang="en-US" dirty="0" smtClean="0">
                <a:solidFill>
                  <a:schemeClr val="accent1"/>
                </a:solidFill>
              </a:rPr>
              <a:t>Mean/Average- 26.1</a:t>
            </a:r>
          </a:p>
          <a:p>
            <a:pPr marL="285750" indent="-285750">
              <a:buFont typeface="Arial" charset="0"/>
              <a:buChar char="•"/>
            </a:pPr>
            <a:r>
              <a:rPr lang="en-US" dirty="0" smtClean="0">
                <a:solidFill>
                  <a:schemeClr val="accent1"/>
                </a:solidFill>
              </a:rPr>
              <a:t>The range of this data was 2.2</a:t>
            </a:r>
          </a:p>
          <a:p>
            <a:pPr marL="285750" indent="-285750">
              <a:buFont typeface="Arial" charset="0"/>
              <a:buChar char="•"/>
            </a:pPr>
            <a:r>
              <a:rPr lang="en-US" dirty="0" smtClean="0">
                <a:solidFill>
                  <a:schemeClr val="accent1"/>
                </a:solidFill>
              </a:rPr>
              <a:t>Lease expensive -$20</a:t>
            </a: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69338">
            <a:off x="2539727" y="1305153"/>
            <a:ext cx="3029928" cy="476385"/>
          </a:xfrm>
          <a:prstGeom prst="rect">
            <a:avLst/>
          </a:prstGeom>
        </p:spPr>
      </p:pic>
      <p:graphicFrame>
        <p:nvGraphicFramePr>
          <p:cNvPr id="16" name="Content Placeholder 15"/>
          <p:cNvGraphicFramePr>
            <a:graphicFrameLocks noGrp="1"/>
          </p:cNvGraphicFramePr>
          <p:nvPr>
            <p:ph idx="1"/>
            <p:extLst>
              <p:ext uri="{D42A27DB-BD31-4B8C-83A1-F6EECF244321}">
                <p14:modId xmlns:p14="http://schemas.microsoft.com/office/powerpoint/2010/main" val="58402760"/>
              </p:ext>
            </p:extLst>
          </p:nvPr>
        </p:nvGraphicFramePr>
        <p:xfrm>
          <a:off x="481013" y="2594834"/>
          <a:ext cx="8129588" cy="2942364"/>
        </p:xfrm>
        <a:graphic>
          <a:graphicData uri="http://schemas.openxmlformats.org/drawingml/2006/table">
            <a:tbl>
              <a:tblPr>
                <a:tableStyleId>{5C22544A-7EE6-4342-B048-85BDC9FD1C3A}</a:tableStyleId>
              </a:tblPr>
              <a:tblGrid>
                <a:gridCol w="990580"/>
                <a:gridCol w="1093054"/>
                <a:gridCol w="990580"/>
                <a:gridCol w="2038090"/>
                <a:gridCol w="1821756"/>
                <a:gridCol w="1195528"/>
              </a:tblGrid>
              <a:tr h="245197">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Store</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Size</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Average </a:t>
                      </a:r>
                      <a:r>
                        <a:rPr lang="en-US" sz="1200" u="none" strike="noStrike" dirty="0">
                          <a:effectLst/>
                        </a:rPr>
                        <a:t>Waist Size (inches)</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Measurement (inches)</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Price (dollars)</a:t>
                      </a:r>
                      <a:endParaRPr lang="en-US" sz="1200" b="0" i="0" u="none" strike="noStrike" dirty="0">
                        <a:solidFill>
                          <a:srgbClr val="000000"/>
                        </a:solidFill>
                        <a:effectLst/>
                        <a:latin typeface="Calibri" charset="0"/>
                      </a:endParaRPr>
                    </a:p>
                  </a:txBody>
                  <a:tcPr marL="12700" marR="12700" marT="12700" marB="0" anchor="b"/>
                </a:tc>
              </a:tr>
              <a:tr h="245197">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Kohl's</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25.3</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20</a:t>
                      </a:r>
                      <a:endParaRPr lang="en-US" sz="1200" b="0" i="0" u="none" strike="noStrike" dirty="0">
                        <a:solidFill>
                          <a:srgbClr val="000000"/>
                        </a:solidFill>
                        <a:effectLst/>
                        <a:latin typeface="Calibri" charset="0"/>
                      </a:endParaRPr>
                    </a:p>
                  </a:txBody>
                  <a:tcPr marL="12700" marR="12700" marT="12700" marB="0" anchor="b"/>
                </a:tc>
              </a:tr>
              <a:tr h="245197">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Kohl's</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27.4</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20</a:t>
                      </a:r>
                      <a:endParaRPr lang="en-US" sz="1200" b="0" i="0" u="none" strike="noStrike" dirty="0">
                        <a:solidFill>
                          <a:srgbClr val="000000"/>
                        </a:solidFill>
                        <a:effectLst/>
                        <a:latin typeface="Calibri" charset="0"/>
                      </a:endParaRPr>
                    </a:p>
                  </a:txBody>
                  <a:tcPr marL="12700" marR="12700" marT="12700" marB="0" anchor="b"/>
                </a:tc>
              </a:tr>
              <a:tr h="245197">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Kohl's</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26.2</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20</a:t>
                      </a:r>
                      <a:endParaRPr lang="en-US" sz="1200" b="0" i="0" u="none" strike="noStrike" dirty="0">
                        <a:solidFill>
                          <a:srgbClr val="000000"/>
                        </a:solidFill>
                        <a:effectLst/>
                        <a:latin typeface="Calibri" charset="0"/>
                      </a:endParaRPr>
                    </a:p>
                  </a:txBody>
                  <a:tcPr marL="12700" marR="12700" marT="12700" marB="0" anchor="b"/>
                </a:tc>
              </a:tr>
              <a:tr h="245197">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Kohl's</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20</a:t>
                      </a:r>
                      <a:endParaRPr lang="en-US" sz="1200" b="0" i="0" u="none" strike="noStrike" dirty="0">
                        <a:solidFill>
                          <a:srgbClr val="000000"/>
                        </a:solidFill>
                        <a:effectLst/>
                        <a:latin typeface="Calibri" charset="0"/>
                      </a:endParaRPr>
                    </a:p>
                  </a:txBody>
                  <a:tcPr marL="12700" marR="12700" marT="12700" marB="0" anchor="b"/>
                </a:tc>
              </a:tr>
              <a:tr h="245197">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Kohl's</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25.4</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20</a:t>
                      </a:r>
                      <a:endParaRPr lang="en-US" sz="1200" b="0" i="0" u="none" strike="noStrike" dirty="0">
                        <a:solidFill>
                          <a:srgbClr val="000000"/>
                        </a:solidFill>
                        <a:effectLst/>
                        <a:latin typeface="Calibri" charset="0"/>
                      </a:endParaRPr>
                    </a:p>
                  </a:txBody>
                  <a:tcPr marL="12700" marR="12700" marT="12700" marB="0" anchor="b"/>
                </a:tc>
              </a:tr>
              <a:tr h="245197">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Kohl's</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26.8</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20</a:t>
                      </a:r>
                      <a:endParaRPr lang="en-US" sz="1200" b="0" i="0" u="none" strike="noStrike" dirty="0">
                        <a:solidFill>
                          <a:srgbClr val="000000"/>
                        </a:solidFill>
                        <a:effectLst/>
                        <a:latin typeface="Calibri" charset="0"/>
                      </a:endParaRPr>
                    </a:p>
                  </a:txBody>
                  <a:tcPr marL="12700" marR="12700" marT="12700" marB="0" anchor="b"/>
                </a:tc>
              </a:tr>
              <a:tr h="245197">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Kohl's</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26.8</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20</a:t>
                      </a:r>
                      <a:endParaRPr lang="en-US" sz="1200" b="0" i="0" u="none" strike="noStrike" dirty="0">
                        <a:solidFill>
                          <a:srgbClr val="000000"/>
                        </a:solidFill>
                        <a:effectLst/>
                        <a:latin typeface="Calibri" charset="0"/>
                      </a:endParaRPr>
                    </a:p>
                  </a:txBody>
                  <a:tcPr marL="12700" marR="12700" marT="12700" marB="0" anchor="b"/>
                </a:tc>
              </a:tr>
              <a:tr h="245197">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Kohl's</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27</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20</a:t>
                      </a:r>
                      <a:endParaRPr lang="en-US" sz="1200" b="0" i="0" u="none" strike="noStrike" dirty="0">
                        <a:solidFill>
                          <a:srgbClr val="000000"/>
                        </a:solidFill>
                        <a:effectLst/>
                        <a:latin typeface="Calibri" charset="0"/>
                      </a:endParaRPr>
                    </a:p>
                  </a:txBody>
                  <a:tcPr marL="12700" marR="12700" marT="12700" marB="0" anchor="b"/>
                </a:tc>
              </a:tr>
              <a:tr h="245197">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Kohl's</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25.4</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20</a:t>
                      </a:r>
                      <a:endParaRPr lang="en-US" sz="1200" b="0" i="0" u="none" strike="noStrike" dirty="0">
                        <a:solidFill>
                          <a:srgbClr val="000000"/>
                        </a:solidFill>
                        <a:effectLst/>
                        <a:latin typeface="Calibri" charset="0"/>
                      </a:endParaRPr>
                    </a:p>
                  </a:txBody>
                  <a:tcPr marL="12700" marR="12700" marT="12700" marB="0" anchor="b"/>
                </a:tc>
              </a:tr>
              <a:tr h="245197">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Kohl's</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25.2</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20</a:t>
                      </a:r>
                      <a:endParaRPr lang="en-US" sz="1200" b="0" i="0" u="none" strike="noStrike" dirty="0">
                        <a:solidFill>
                          <a:srgbClr val="000000"/>
                        </a:solidFill>
                        <a:effectLst/>
                        <a:latin typeface="Calibri" charset="0"/>
                      </a:endParaRPr>
                    </a:p>
                  </a:txBody>
                  <a:tcPr marL="12700" marR="12700" marT="12700" marB="0" anchor="b"/>
                </a:tc>
              </a:tr>
              <a:tr h="245197">
                <a:tc>
                  <a:txBody>
                    <a:bodyPr/>
                    <a:lstStyle/>
                    <a:p>
                      <a:pPr algn="l" fontAlgn="b"/>
                      <a:r>
                        <a:rPr lang="en-US" sz="1200" u="none" strike="noStrike" dirty="0">
                          <a:effectLst/>
                        </a:rPr>
                        <a:t>Average</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Kohl's</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26.1</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20</a:t>
                      </a:r>
                      <a:endParaRPr lang="en-US" sz="1200" b="0" i="0" u="none" strike="noStrike" dirty="0">
                        <a:solidFill>
                          <a:srgbClr val="000000"/>
                        </a:solidFill>
                        <a:effectLst/>
                        <a:latin typeface="Calibri" charset="0"/>
                      </a:endParaRPr>
                    </a:p>
                  </a:txBody>
                  <a:tcPr marL="12700" marR="12700" marT="12700" marB="0" anchor="b"/>
                </a:tc>
              </a:tr>
            </a:tbl>
          </a:graphicData>
        </a:graphic>
      </p:graphicFrame>
      <p:sp>
        <p:nvSpPr>
          <p:cNvPr id="17" name="Freeform 16"/>
          <p:cNvSpPr/>
          <p:nvPr/>
        </p:nvSpPr>
        <p:spPr>
          <a:xfrm>
            <a:off x="6273800" y="2958566"/>
            <a:ext cx="596900" cy="2578632"/>
          </a:xfrm>
          <a:custGeom>
            <a:avLst/>
            <a:gdLst>
              <a:gd name="connsiteX0" fmla="*/ 596900 w 596900"/>
              <a:gd name="connsiteY0" fmla="*/ 0 h 2578632"/>
              <a:gd name="connsiteX1" fmla="*/ 482600 w 596900"/>
              <a:gd name="connsiteY1" fmla="*/ 38100 h 2578632"/>
              <a:gd name="connsiteX2" fmla="*/ 444500 w 596900"/>
              <a:gd name="connsiteY2" fmla="*/ 76200 h 2578632"/>
              <a:gd name="connsiteX3" fmla="*/ 406400 w 596900"/>
              <a:gd name="connsiteY3" fmla="*/ 101600 h 2578632"/>
              <a:gd name="connsiteX4" fmla="*/ 266700 w 596900"/>
              <a:gd name="connsiteY4" fmla="*/ 215900 h 2578632"/>
              <a:gd name="connsiteX5" fmla="*/ 228600 w 596900"/>
              <a:gd name="connsiteY5" fmla="*/ 279400 h 2578632"/>
              <a:gd name="connsiteX6" fmla="*/ 190500 w 596900"/>
              <a:gd name="connsiteY6" fmla="*/ 330200 h 2578632"/>
              <a:gd name="connsiteX7" fmla="*/ 165100 w 596900"/>
              <a:gd name="connsiteY7" fmla="*/ 419100 h 2578632"/>
              <a:gd name="connsiteX8" fmla="*/ 152400 w 596900"/>
              <a:gd name="connsiteY8" fmla="*/ 457200 h 2578632"/>
              <a:gd name="connsiteX9" fmla="*/ 127000 w 596900"/>
              <a:gd name="connsiteY9" fmla="*/ 546100 h 2578632"/>
              <a:gd name="connsiteX10" fmla="*/ 127000 w 596900"/>
              <a:gd name="connsiteY10" fmla="*/ 876300 h 2578632"/>
              <a:gd name="connsiteX11" fmla="*/ 139700 w 596900"/>
              <a:gd name="connsiteY11" fmla="*/ 914400 h 2578632"/>
              <a:gd name="connsiteX12" fmla="*/ 190500 w 596900"/>
              <a:gd name="connsiteY12" fmla="*/ 990600 h 2578632"/>
              <a:gd name="connsiteX13" fmla="*/ 254000 w 596900"/>
              <a:gd name="connsiteY13" fmla="*/ 1054100 h 2578632"/>
              <a:gd name="connsiteX14" fmla="*/ 317500 w 596900"/>
              <a:gd name="connsiteY14" fmla="*/ 1117600 h 2578632"/>
              <a:gd name="connsiteX15" fmla="*/ 342900 w 596900"/>
              <a:gd name="connsiteY15" fmla="*/ 1155700 h 2578632"/>
              <a:gd name="connsiteX16" fmla="*/ 381000 w 596900"/>
              <a:gd name="connsiteY16" fmla="*/ 1193800 h 2578632"/>
              <a:gd name="connsiteX17" fmla="*/ 368300 w 596900"/>
              <a:gd name="connsiteY17" fmla="*/ 1231900 h 2578632"/>
              <a:gd name="connsiteX18" fmla="*/ 279400 w 596900"/>
              <a:gd name="connsiteY18" fmla="*/ 1257300 h 2578632"/>
              <a:gd name="connsiteX19" fmla="*/ 127000 w 596900"/>
              <a:gd name="connsiteY19" fmla="*/ 1384300 h 2578632"/>
              <a:gd name="connsiteX20" fmla="*/ 101600 w 596900"/>
              <a:gd name="connsiteY20" fmla="*/ 1435100 h 2578632"/>
              <a:gd name="connsiteX21" fmla="*/ 38100 w 596900"/>
              <a:gd name="connsiteY21" fmla="*/ 1651000 h 2578632"/>
              <a:gd name="connsiteX22" fmla="*/ 25400 w 596900"/>
              <a:gd name="connsiteY22" fmla="*/ 1701800 h 2578632"/>
              <a:gd name="connsiteX23" fmla="*/ 12700 w 596900"/>
              <a:gd name="connsiteY23" fmla="*/ 1752600 h 2578632"/>
              <a:gd name="connsiteX24" fmla="*/ 0 w 596900"/>
              <a:gd name="connsiteY24" fmla="*/ 1828800 h 2578632"/>
              <a:gd name="connsiteX25" fmla="*/ 12700 w 596900"/>
              <a:gd name="connsiteY25" fmla="*/ 2286000 h 2578632"/>
              <a:gd name="connsiteX26" fmla="*/ 38100 w 596900"/>
              <a:gd name="connsiteY26" fmla="*/ 2362200 h 2578632"/>
              <a:gd name="connsiteX27" fmla="*/ 63500 w 596900"/>
              <a:gd name="connsiteY27" fmla="*/ 2400300 h 2578632"/>
              <a:gd name="connsiteX28" fmla="*/ 101600 w 596900"/>
              <a:gd name="connsiteY28" fmla="*/ 2476500 h 2578632"/>
              <a:gd name="connsiteX29" fmla="*/ 139700 w 596900"/>
              <a:gd name="connsiteY29" fmla="*/ 2501900 h 2578632"/>
              <a:gd name="connsiteX30" fmla="*/ 165100 w 596900"/>
              <a:gd name="connsiteY30" fmla="*/ 2540000 h 2578632"/>
              <a:gd name="connsiteX31" fmla="*/ 304800 w 596900"/>
              <a:gd name="connsiteY31" fmla="*/ 2578100 h 2578632"/>
              <a:gd name="connsiteX32" fmla="*/ 330200 w 596900"/>
              <a:gd name="connsiteY32" fmla="*/ 2578100 h 257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6900" h="2578632">
                <a:moveTo>
                  <a:pt x="596900" y="0"/>
                </a:moveTo>
                <a:cubicBezTo>
                  <a:pt x="548142" y="9752"/>
                  <a:pt x="523496" y="8889"/>
                  <a:pt x="482600" y="38100"/>
                </a:cubicBezTo>
                <a:cubicBezTo>
                  <a:pt x="467985" y="48539"/>
                  <a:pt x="458298" y="64702"/>
                  <a:pt x="444500" y="76200"/>
                </a:cubicBezTo>
                <a:cubicBezTo>
                  <a:pt x="432774" y="85971"/>
                  <a:pt x="418744" y="92622"/>
                  <a:pt x="406400" y="101600"/>
                </a:cubicBezTo>
                <a:cubicBezTo>
                  <a:pt x="382977" y="118635"/>
                  <a:pt x="295470" y="177540"/>
                  <a:pt x="266700" y="215900"/>
                </a:cubicBezTo>
                <a:cubicBezTo>
                  <a:pt x="251889" y="235647"/>
                  <a:pt x="242292" y="258861"/>
                  <a:pt x="228600" y="279400"/>
                </a:cubicBezTo>
                <a:cubicBezTo>
                  <a:pt x="216859" y="297012"/>
                  <a:pt x="203200" y="313267"/>
                  <a:pt x="190500" y="330200"/>
                </a:cubicBezTo>
                <a:cubicBezTo>
                  <a:pt x="182033" y="359833"/>
                  <a:pt x="173956" y="389581"/>
                  <a:pt x="165100" y="419100"/>
                </a:cubicBezTo>
                <a:cubicBezTo>
                  <a:pt x="161253" y="431922"/>
                  <a:pt x="156078" y="444328"/>
                  <a:pt x="152400" y="457200"/>
                </a:cubicBezTo>
                <a:cubicBezTo>
                  <a:pt x="120506" y="568828"/>
                  <a:pt x="157450" y="454749"/>
                  <a:pt x="127000" y="546100"/>
                </a:cubicBezTo>
                <a:cubicBezTo>
                  <a:pt x="109268" y="705689"/>
                  <a:pt x="106541" y="671706"/>
                  <a:pt x="127000" y="876300"/>
                </a:cubicBezTo>
                <a:cubicBezTo>
                  <a:pt x="128332" y="889621"/>
                  <a:pt x="133199" y="902698"/>
                  <a:pt x="139700" y="914400"/>
                </a:cubicBezTo>
                <a:cubicBezTo>
                  <a:pt x="154525" y="941085"/>
                  <a:pt x="173567" y="965200"/>
                  <a:pt x="190500" y="990600"/>
                </a:cubicBezTo>
                <a:cubicBezTo>
                  <a:pt x="224367" y="1041400"/>
                  <a:pt x="203200" y="1020233"/>
                  <a:pt x="254000" y="1054100"/>
                </a:cubicBezTo>
                <a:cubicBezTo>
                  <a:pt x="321733" y="1155700"/>
                  <a:pt x="232833" y="1032933"/>
                  <a:pt x="317500" y="1117600"/>
                </a:cubicBezTo>
                <a:cubicBezTo>
                  <a:pt x="328293" y="1128393"/>
                  <a:pt x="333129" y="1143974"/>
                  <a:pt x="342900" y="1155700"/>
                </a:cubicBezTo>
                <a:cubicBezTo>
                  <a:pt x="354398" y="1169498"/>
                  <a:pt x="368300" y="1181100"/>
                  <a:pt x="381000" y="1193800"/>
                </a:cubicBezTo>
                <a:cubicBezTo>
                  <a:pt x="376767" y="1206500"/>
                  <a:pt x="377766" y="1222434"/>
                  <a:pt x="368300" y="1231900"/>
                </a:cubicBezTo>
                <a:cubicBezTo>
                  <a:pt x="362227" y="1237973"/>
                  <a:pt x="279839" y="1257190"/>
                  <a:pt x="279400" y="1257300"/>
                </a:cubicBezTo>
                <a:cubicBezTo>
                  <a:pt x="235638" y="1286474"/>
                  <a:pt x="151446" y="1335407"/>
                  <a:pt x="127000" y="1384300"/>
                </a:cubicBezTo>
                <a:cubicBezTo>
                  <a:pt x="118533" y="1401233"/>
                  <a:pt x="108396" y="1417430"/>
                  <a:pt x="101600" y="1435100"/>
                </a:cubicBezTo>
                <a:cubicBezTo>
                  <a:pt x="66501" y="1526358"/>
                  <a:pt x="61037" y="1559253"/>
                  <a:pt x="38100" y="1651000"/>
                </a:cubicBezTo>
                <a:lnTo>
                  <a:pt x="25400" y="1701800"/>
                </a:lnTo>
                <a:cubicBezTo>
                  <a:pt x="21167" y="1718733"/>
                  <a:pt x="15569" y="1735383"/>
                  <a:pt x="12700" y="1752600"/>
                </a:cubicBezTo>
                <a:lnTo>
                  <a:pt x="0" y="1828800"/>
                </a:lnTo>
                <a:cubicBezTo>
                  <a:pt x="4233" y="1981200"/>
                  <a:pt x="1838" y="2133929"/>
                  <a:pt x="12700" y="2286000"/>
                </a:cubicBezTo>
                <a:cubicBezTo>
                  <a:pt x="14608" y="2312706"/>
                  <a:pt x="23248" y="2339923"/>
                  <a:pt x="38100" y="2362200"/>
                </a:cubicBezTo>
                <a:cubicBezTo>
                  <a:pt x="46567" y="2374900"/>
                  <a:pt x="56674" y="2386648"/>
                  <a:pt x="63500" y="2400300"/>
                </a:cubicBezTo>
                <a:cubicBezTo>
                  <a:pt x="84158" y="2441617"/>
                  <a:pt x="65204" y="2440104"/>
                  <a:pt x="101600" y="2476500"/>
                </a:cubicBezTo>
                <a:cubicBezTo>
                  <a:pt x="112393" y="2487293"/>
                  <a:pt x="127000" y="2493433"/>
                  <a:pt x="139700" y="2501900"/>
                </a:cubicBezTo>
                <a:cubicBezTo>
                  <a:pt x="148167" y="2514600"/>
                  <a:pt x="152157" y="2531910"/>
                  <a:pt x="165100" y="2540000"/>
                </a:cubicBezTo>
                <a:cubicBezTo>
                  <a:pt x="190100" y="2555625"/>
                  <a:pt x="272835" y="2573534"/>
                  <a:pt x="304800" y="2578100"/>
                </a:cubicBezTo>
                <a:cubicBezTo>
                  <a:pt x="313182" y="2579297"/>
                  <a:pt x="321733" y="2578100"/>
                  <a:pt x="330200" y="25781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951119" y="3059430"/>
            <a:ext cx="3065462" cy="457200"/>
          </a:xfrm>
          <a:prstGeom prst="rect">
            <a:avLst/>
          </a:prstGeom>
          <a:solidFill>
            <a:srgbClr val="FFFC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6667500" y="5297625"/>
            <a:ext cx="812800" cy="239573"/>
          </a:xfrm>
          <a:prstGeom prst="rect">
            <a:avLst/>
          </a:prstGeom>
          <a:solidFill>
            <a:srgbClr val="FFFC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8951119" y="3544297"/>
            <a:ext cx="3187700" cy="306933"/>
          </a:xfrm>
          <a:prstGeom prst="rect">
            <a:avLst/>
          </a:prstGeom>
          <a:solidFill>
            <a:srgbClr val="FFFC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F3A72EEF-4855-934A-98CB-99F09410EB61}" type="slidenum">
              <a:rPr lang="en-US" smtClean="0"/>
              <a:t>10</a:t>
            </a:fld>
            <a:endParaRPr lang="en-US" dirty="0"/>
          </a:p>
        </p:txBody>
      </p:sp>
    </p:spTree>
    <p:extLst>
      <p:ext uri="{BB962C8B-B14F-4D97-AF65-F5344CB8AC3E}">
        <p14:creationId xmlns:p14="http://schemas.microsoft.com/office/powerpoint/2010/main" val="18231072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Explained</a:t>
            </a:r>
            <a:endParaRPr lang="en-US" dirty="0"/>
          </a:p>
        </p:txBody>
      </p:sp>
      <p:sp>
        <p:nvSpPr>
          <p:cNvPr id="3" name="Content Placeholder 2"/>
          <p:cNvSpPr>
            <a:spLocks noGrp="1"/>
          </p:cNvSpPr>
          <p:nvPr>
            <p:ph idx="1"/>
          </p:nvPr>
        </p:nvSpPr>
        <p:spPr>
          <a:xfrm>
            <a:off x="1097280" y="1845734"/>
            <a:ext cx="10058400" cy="4261768"/>
          </a:xfrm>
        </p:spPr>
        <p:txBody>
          <a:bodyPr>
            <a:normAutofit/>
          </a:bodyPr>
          <a:lstStyle/>
          <a:p>
            <a:pPr>
              <a:lnSpc>
                <a:spcPct val="200000"/>
              </a:lnSpc>
              <a:buFont typeface="Arial" charset="0"/>
              <a:buChar char="•"/>
            </a:pPr>
            <a:r>
              <a:rPr lang="en-US" dirty="0"/>
              <a:t> </a:t>
            </a:r>
            <a:r>
              <a:rPr lang="en-US" dirty="0" smtClean="0"/>
              <a:t> Kohl’s had the highest range of data at 2.2</a:t>
            </a:r>
          </a:p>
          <a:p>
            <a:pPr lvl="1">
              <a:lnSpc>
                <a:spcPct val="200000"/>
              </a:lnSpc>
              <a:buFont typeface="Arial" charset="0"/>
              <a:buChar char="•"/>
            </a:pPr>
            <a:r>
              <a:rPr lang="en-US" sz="2000" dirty="0" smtClean="0"/>
              <a:t>Nike had the lowest range at 1.1</a:t>
            </a:r>
          </a:p>
          <a:p>
            <a:pPr lvl="1">
              <a:lnSpc>
                <a:spcPct val="200000"/>
              </a:lnSpc>
              <a:buFont typeface="Arial" charset="0"/>
              <a:buChar char="•"/>
            </a:pPr>
            <a:r>
              <a:rPr lang="en-US" sz="2000" dirty="0" smtClean="0"/>
              <a:t>Under Armor had a range of 1.9</a:t>
            </a:r>
          </a:p>
          <a:p>
            <a:pPr>
              <a:lnSpc>
                <a:spcPct val="200000"/>
              </a:lnSpc>
              <a:buFont typeface="Arial" charset="0"/>
              <a:buChar char="•"/>
            </a:pPr>
            <a:r>
              <a:rPr lang="en-US" dirty="0" smtClean="0"/>
              <a:t>Under Armor had the highest average at 28.13</a:t>
            </a:r>
          </a:p>
          <a:p>
            <a:pPr lvl="1">
              <a:lnSpc>
                <a:spcPct val="200000"/>
              </a:lnSpc>
              <a:buFont typeface="Arial" charset="0"/>
              <a:buChar char="•"/>
            </a:pPr>
            <a:r>
              <a:rPr lang="en-US" sz="2000" dirty="0" smtClean="0"/>
              <a:t>Nike had the lowest average at 25.6 </a:t>
            </a:r>
          </a:p>
          <a:p>
            <a:pPr lvl="1">
              <a:lnSpc>
                <a:spcPct val="200000"/>
              </a:lnSpc>
              <a:buFont typeface="Arial" charset="0"/>
              <a:buChar char="•"/>
            </a:pPr>
            <a:r>
              <a:rPr lang="en-US" sz="2000" dirty="0" smtClean="0"/>
              <a:t>Kohl’s had an average at 26.1</a:t>
            </a:r>
            <a:endParaRPr lang="en-US" sz="2000" dirty="0"/>
          </a:p>
        </p:txBody>
      </p:sp>
      <p:sp>
        <p:nvSpPr>
          <p:cNvPr id="5" name="TextBox 4"/>
          <p:cNvSpPr txBox="1"/>
          <p:nvPr/>
        </p:nvSpPr>
        <p:spPr>
          <a:xfrm>
            <a:off x="6667500" y="2667000"/>
            <a:ext cx="4279900" cy="2031325"/>
          </a:xfrm>
          <a:prstGeom prst="rect">
            <a:avLst/>
          </a:prstGeom>
          <a:noFill/>
          <a:ln>
            <a:solidFill>
              <a:schemeClr val="accent1"/>
            </a:solidFill>
          </a:ln>
        </p:spPr>
        <p:txBody>
          <a:bodyPr wrap="square" rtlCol="0">
            <a:spAutoFit/>
          </a:bodyPr>
          <a:lstStyle/>
          <a:p>
            <a:r>
              <a:rPr lang="en-US" dirty="0" smtClean="0"/>
              <a:t>The data from the previous slides gives insight that Nike might be the most accurate. The range was the lowest, and the average was closest to the average waist size of an XS, 25. </a:t>
            </a:r>
          </a:p>
          <a:p>
            <a:r>
              <a:rPr lang="en-US" dirty="0" smtClean="0"/>
              <a:t>The next slides will help to determine which brand is truest to size.</a:t>
            </a:r>
            <a:endParaRPr lang="en-US" dirty="0"/>
          </a:p>
        </p:txBody>
      </p:sp>
      <p:sp>
        <p:nvSpPr>
          <p:cNvPr id="6" name="Slide Number Placeholder 5"/>
          <p:cNvSpPr>
            <a:spLocks noGrp="1"/>
          </p:cNvSpPr>
          <p:nvPr>
            <p:ph type="sldNum" sz="quarter" idx="12"/>
          </p:nvPr>
        </p:nvSpPr>
        <p:spPr/>
        <p:txBody>
          <a:bodyPr/>
          <a:lstStyle/>
          <a:p>
            <a:fld id="{F3A72EEF-4855-934A-98CB-99F09410EB61}" type="slidenum">
              <a:rPr lang="en-US" smtClean="0"/>
              <a:t>11</a:t>
            </a:fld>
            <a:endParaRPr lang="en-US" dirty="0"/>
          </a:p>
        </p:txBody>
      </p:sp>
    </p:spTree>
    <p:extLst>
      <p:ext uri="{BB962C8B-B14F-4D97-AF65-F5344CB8AC3E}">
        <p14:creationId xmlns:p14="http://schemas.microsoft.com/office/powerpoint/2010/main" val="2541803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Dot Plot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0319" y="2049463"/>
            <a:ext cx="6034087" cy="4022725"/>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52073">
            <a:off x="3068753" y="919349"/>
            <a:ext cx="2692400" cy="1435947"/>
          </a:xfrm>
          <a:prstGeom prst="rect">
            <a:avLst/>
          </a:prstGeom>
        </p:spPr>
      </p:pic>
      <p:sp>
        <p:nvSpPr>
          <p:cNvPr id="6" name="Slide Number Placeholder 5"/>
          <p:cNvSpPr>
            <a:spLocks noGrp="1"/>
          </p:cNvSpPr>
          <p:nvPr>
            <p:ph type="sldNum" sz="quarter" idx="12"/>
          </p:nvPr>
        </p:nvSpPr>
        <p:spPr/>
        <p:txBody>
          <a:bodyPr/>
          <a:lstStyle/>
          <a:p>
            <a:fld id="{F3A72EEF-4855-934A-98CB-99F09410EB61}" type="slidenum">
              <a:rPr lang="en-US" smtClean="0"/>
              <a:t>12</a:t>
            </a:fld>
            <a:endParaRPr lang="en-US" dirty="0"/>
          </a:p>
        </p:txBody>
      </p:sp>
    </p:spTree>
    <p:extLst>
      <p:ext uri="{BB962C8B-B14F-4D97-AF65-F5344CB8AC3E}">
        <p14:creationId xmlns:p14="http://schemas.microsoft.com/office/powerpoint/2010/main" val="4486689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Dot Plot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4077" y="1871663"/>
            <a:ext cx="6015171" cy="4022725"/>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66015">
            <a:off x="3231358" y="933198"/>
            <a:ext cx="1794591" cy="1345944"/>
          </a:xfrm>
          <a:prstGeom prst="rect">
            <a:avLst/>
          </a:prstGeom>
        </p:spPr>
      </p:pic>
      <p:sp>
        <p:nvSpPr>
          <p:cNvPr id="6" name="Slide Number Placeholder 5"/>
          <p:cNvSpPr>
            <a:spLocks noGrp="1"/>
          </p:cNvSpPr>
          <p:nvPr>
            <p:ph type="sldNum" sz="quarter" idx="12"/>
          </p:nvPr>
        </p:nvSpPr>
        <p:spPr/>
        <p:txBody>
          <a:bodyPr/>
          <a:lstStyle/>
          <a:p>
            <a:fld id="{F3A72EEF-4855-934A-98CB-99F09410EB61}" type="slidenum">
              <a:rPr lang="en-US" smtClean="0"/>
              <a:t>13</a:t>
            </a:fld>
            <a:endParaRPr lang="en-US" dirty="0"/>
          </a:p>
        </p:txBody>
      </p:sp>
    </p:spTree>
    <p:extLst>
      <p:ext uri="{BB962C8B-B14F-4D97-AF65-F5344CB8AC3E}">
        <p14:creationId xmlns:p14="http://schemas.microsoft.com/office/powerpoint/2010/main" val="908170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Dot Plot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6367" y="1846263"/>
            <a:ext cx="5959592" cy="4022725"/>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69338">
            <a:off x="3424458" y="1367132"/>
            <a:ext cx="2284615" cy="359202"/>
          </a:xfrm>
          <a:prstGeom prst="rect">
            <a:avLst/>
          </a:prstGeom>
        </p:spPr>
      </p:pic>
      <p:sp>
        <p:nvSpPr>
          <p:cNvPr id="6" name="Slide Number Placeholder 5"/>
          <p:cNvSpPr>
            <a:spLocks noGrp="1"/>
          </p:cNvSpPr>
          <p:nvPr>
            <p:ph type="sldNum" sz="quarter" idx="12"/>
          </p:nvPr>
        </p:nvSpPr>
        <p:spPr/>
        <p:txBody>
          <a:bodyPr/>
          <a:lstStyle/>
          <a:p>
            <a:fld id="{F3A72EEF-4855-934A-98CB-99F09410EB61}" type="slidenum">
              <a:rPr lang="en-US" smtClean="0"/>
              <a:t>14</a:t>
            </a:fld>
            <a:endParaRPr lang="en-US" dirty="0"/>
          </a:p>
        </p:txBody>
      </p:sp>
    </p:spTree>
    <p:extLst>
      <p:ext uri="{BB962C8B-B14F-4D97-AF65-F5344CB8AC3E}">
        <p14:creationId xmlns:p14="http://schemas.microsoft.com/office/powerpoint/2010/main" val="1612903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Dot Plots Explained</a:t>
            </a:r>
            <a:endParaRPr lang="en-US" dirty="0"/>
          </a:p>
        </p:txBody>
      </p:sp>
      <p:sp>
        <p:nvSpPr>
          <p:cNvPr id="3" name="Content Placeholder 2"/>
          <p:cNvSpPr>
            <a:spLocks noGrp="1"/>
          </p:cNvSpPr>
          <p:nvPr>
            <p:ph idx="1"/>
          </p:nvPr>
        </p:nvSpPr>
        <p:spPr/>
        <p:txBody>
          <a:bodyPr>
            <a:normAutofit/>
          </a:bodyPr>
          <a:lstStyle/>
          <a:p>
            <a:pPr marR="0" lvl="0" defTabSz="914400" eaLnBrk="1" fontAlgn="auto" latinLnBrk="0" hangingPunct="1">
              <a:lnSpc>
                <a:spcPct val="100000"/>
              </a:lnSpc>
              <a:spcBef>
                <a:spcPts val="0"/>
              </a:spcBef>
              <a:spcAft>
                <a:spcPts val="0"/>
              </a:spcAft>
              <a:buClrTx/>
              <a:buSzTx/>
              <a:buFont typeface="Arial" charset="0"/>
              <a:buChar char="•"/>
              <a:tabLst/>
              <a:defRPr/>
            </a:pPr>
            <a:r>
              <a:rPr lang="en-US" dirty="0" smtClean="0">
                <a:solidFill>
                  <a:schemeClr val="accent1"/>
                </a:solidFill>
              </a:rPr>
              <a:t> </a:t>
            </a:r>
            <a:r>
              <a:rPr lang="en-US" dirty="0" smtClean="0">
                <a:solidFill>
                  <a:schemeClr val="tx1"/>
                </a:solidFill>
              </a:rPr>
              <a:t>Shows the frequency of each measurement</a:t>
            </a:r>
          </a:p>
          <a:p>
            <a:pPr marR="0" lvl="0" defTabSz="914400" eaLnBrk="1" fontAlgn="auto" latinLnBrk="0" hangingPunct="1">
              <a:lnSpc>
                <a:spcPct val="100000"/>
              </a:lnSpc>
              <a:spcBef>
                <a:spcPts val="0"/>
              </a:spcBef>
              <a:spcAft>
                <a:spcPts val="0"/>
              </a:spcAft>
              <a:buClrTx/>
              <a:buSzTx/>
              <a:buFont typeface="Arial" charset="0"/>
              <a:buChar char="•"/>
              <a:tabLst/>
              <a:defRPr/>
            </a:pPr>
            <a:endParaRPr lang="en-US" dirty="0" smtClean="0">
              <a:solidFill>
                <a:schemeClr val="tx1"/>
              </a:solidFill>
            </a:endParaRPr>
          </a:p>
          <a:p>
            <a:pPr marR="0" lvl="0" defTabSz="914400" eaLnBrk="1" fontAlgn="auto" latinLnBrk="0" hangingPunct="1">
              <a:lnSpc>
                <a:spcPct val="100000"/>
              </a:lnSpc>
              <a:spcBef>
                <a:spcPts val="0"/>
              </a:spcBef>
              <a:spcAft>
                <a:spcPts val="0"/>
              </a:spcAft>
              <a:buClrTx/>
              <a:buSzTx/>
              <a:buFont typeface="Arial" charset="0"/>
              <a:buChar char="•"/>
              <a:tabLst/>
              <a:defRPr/>
            </a:pPr>
            <a:r>
              <a:rPr lang="en-US" dirty="0">
                <a:solidFill>
                  <a:schemeClr val="accent1"/>
                </a:solidFill>
              </a:rPr>
              <a:t> </a:t>
            </a:r>
            <a:r>
              <a:rPr lang="en-US" dirty="0" smtClean="0">
                <a:solidFill>
                  <a:schemeClr val="tx1"/>
                </a:solidFill>
              </a:rPr>
              <a:t>Shows which measurement/measurements were the most common</a:t>
            </a:r>
            <a:endParaRPr lang="en-US" dirty="0">
              <a:solidFill>
                <a:schemeClr val="accent1"/>
              </a:solidFill>
            </a:endParaRPr>
          </a:p>
        </p:txBody>
      </p:sp>
      <p:sp>
        <p:nvSpPr>
          <p:cNvPr id="5" name="Slide Number Placeholder 4"/>
          <p:cNvSpPr>
            <a:spLocks noGrp="1"/>
          </p:cNvSpPr>
          <p:nvPr>
            <p:ph type="sldNum" sz="quarter" idx="12"/>
          </p:nvPr>
        </p:nvSpPr>
        <p:spPr/>
        <p:txBody>
          <a:bodyPr/>
          <a:lstStyle/>
          <a:p>
            <a:fld id="{F3A72EEF-4855-934A-98CB-99F09410EB61}" type="slidenum">
              <a:rPr lang="en-US" smtClean="0"/>
              <a:t>15</a:t>
            </a:fld>
            <a:endParaRPr lang="en-US" dirty="0"/>
          </a:p>
        </p:txBody>
      </p:sp>
    </p:spTree>
    <p:extLst>
      <p:ext uri="{BB962C8B-B14F-4D97-AF65-F5344CB8AC3E}">
        <p14:creationId xmlns:p14="http://schemas.microsoft.com/office/powerpoint/2010/main" val="93821637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Deviation</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62083362"/>
              </p:ext>
            </p:extLst>
          </p:nvPr>
        </p:nvGraphicFramePr>
        <p:xfrm>
          <a:off x="1097280" y="2095500"/>
          <a:ext cx="5992813" cy="3261939"/>
        </p:xfrm>
        <a:graphic>
          <a:graphicData uri="http://schemas.openxmlformats.org/drawingml/2006/table">
            <a:tbl>
              <a:tblPr>
                <a:tableStyleId>{5C22544A-7EE6-4342-B048-85BDC9FD1C3A}</a:tableStyleId>
              </a:tblPr>
              <a:tblGrid>
                <a:gridCol w="898186"/>
                <a:gridCol w="1325192"/>
                <a:gridCol w="1958339"/>
                <a:gridCol w="1811096"/>
              </a:tblGrid>
              <a:tr h="370836">
                <a:tc>
                  <a:txBody>
                    <a:bodyPr/>
                    <a:lstStyle/>
                    <a:p>
                      <a:pPr algn="ctr" fontAlgn="ctr">
                        <a:lnSpc>
                          <a:spcPct val="100000"/>
                        </a:lnSpc>
                      </a:pPr>
                      <a:r>
                        <a:rPr lang="en-US" sz="1200" u="none" strike="noStrike" dirty="0">
                          <a:effectLst/>
                        </a:rPr>
                        <a:t>Shorts Nike</a:t>
                      </a:r>
                      <a:endParaRPr lang="en-US" sz="1200" b="0" i="0" u="none" strike="noStrike" dirty="0">
                        <a:solidFill>
                          <a:srgbClr val="000000"/>
                        </a:solidFill>
                        <a:effectLst/>
                        <a:latin typeface="Calibri" charset="0"/>
                      </a:endParaRPr>
                    </a:p>
                  </a:txBody>
                  <a:tcPr marL="12700" marR="12700" marT="12700" marB="0" anchor="ctr"/>
                </a:tc>
                <a:tc>
                  <a:txBody>
                    <a:bodyPr/>
                    <a:lstStyle/>
                    <a:p>
                      <a:pPr algn="ctr" fontAlgn="ctr">
                        <a:lnSpc>
                          <a:spcPct val="100000"/>
                        </a:lnSpc>
                      </a:pPr>
                      <a:r>
                        <a:rPr lang="en-US" sz="1200" u="none" strike="noStrike" dirty="0">
                          <a:effectLst/>
                        </a:rPr>
                        <a:t>Measurement (x)</a:t>
                      </a:r>
                      <a:endParaRPr lang="en-US" sz="1200" b="0" i="0" u="none" strike="noStrike" dirty="0">
                        <a:solidFill>
                          <a:srgbClr val="000000"/>
                        </a:solidFill>
                        <a:effectLst/>
                        <a:latin typeface="Calibri" charset="0"/>
                      </a:endParaRPr>
                    </a:p>
                  </a:txBody>
                  <a:tcPr marL="12700" marR="12700" marT="12700" marB="0" anchor="ctr"/>
                </a:tc>
                <a:tc>
                  <a:txBody>
                    <a:bodyPr/>
                    <a:lstStyle/>
                    <a:p>
                      <a:pPr algn="ctr" fontAlgn="ctr">
                        <a:lnSpc>
                          <a:spcPct val="100000"/>
                        </a:lnSpc>
                      </a:pPr>
                      <a:endParaRPr lang="en-US" sz="1200" u="none" strike="noStrike" dirty="0" smtClean="0">
                        <a:effectLst/>
                      </a:endParaRPr>
                    </a:p>
                    <a:p>
                      <a:pPr algn="ctr" fontAlgn="ctr">
                        <a:lnSpc>
                          <a:spcPct val="100000"/>
                        </a:lnSpc>
                      </a:pPr>
                      <a:r>
                        <a:rPr lang="en-US" sz="1200" u="none" strike="noStrike" dirty="0" smtClean="0">
                          <a:effectLst/>
                        </a:rPr>
                        <a:t>Deviation </a:t>
                      </a:r>
                      <a:r>
                        <a:rPr lang="en-US" sz="1200" u="none" strike="noStrike" dirty="0">
                          <a:effectLst/>
                        </a:rPr>
                        <a:t>from mean (x-x̄)</a:t>
                      </a:r>
                      <a:br>
                        <a:rPr lang="en-US" sz="1200" u="none" strike="noStrike" dirty="0">
                          <a:effectLst/>
                        </a:rPr>
                      </a:br>
                      <a:endParaRPr lang="en-US" sz="1200" b="0" i="0" u="none" strike="noStrike" dirty="0">
                        <a:solidFill>
                          <a:srgbClr val="000000"/>
                        </a:solidFill>
                        <a:effectLst/>
                        <a:latin typeface="Calibri" charset="0"/>
                      </a:endParaRPr>
                    </a:p>
                  </a:txBody>
                  <a:tcPr marL="12700" marR="12700" marT="12700" marB="0" anchor="ctr"/>
                </a:tc>
                <a:tc>
                  <a:txBody>
                    <a:bodyPr/>
                    <a:lstStyle/>
                    <a:p>
                      <a:pPr algn="ctr" rtl="0" fontAlgn="ctr">
                        <a:lnSpc>
                          <a:spcPct val="100000"/>
                        </a:lnSpc>
                      </a:pPr>
                      <a:r>
                        <a:rPr lang="en-US" sz="1200" u="none" strike="noStrike" dirty="0">
                          <a:effectLst/>
                        </a:rPr>
                        <a:t>Deviation squared (x-x̄)²</a:t>
                      </a:r>
                      <a:endParaRPr lang="en-US" sz="1200" b="0" i="0" u="none" strike="noStrike" dirty="0">
                        <a:solidFill>
                          <a:srgbClr val="000000"/>
                        </a:solidFill>
                        <a:effectLst/>
                        <a:latin typeface="Calibri" charset="0"/>
                      </a:endParaRPr>
                    </a:p>
                  </a:txBody>
                  <a:tcPr marL="12700" marR="12700" marT="12700" marB="0" anchor="ctr"/>
                </a:tc>
              </a:tr>
              <a:tr h="245509">
                <a:tc>
                  <a:txBody>
                    <a:bodyPr/>
                    <a:lstStyle/>
                    <a:p>
                      <a:pPr algn="r" fontAlgn="ctr"/>
                      <a:r>
                        <a:rPr lang="en-US" sz="1200" u="none" strike="noStrike" dirty="0">
                          <a:effectLst/>
                        </a:rPr>
                        <a:t>1</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b"/>
                      <a:r>
                        <a:rPr lang="en-US" sz="1200" u="none" strike="noStrike" dirty="0">
                          <a:effectLst/>
                        </a:rPr>
                        <a:t>26</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26 - 25.6 = 0.4</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ctr"/>
                      <a:r>
                        <a:rPr lang="en-US" sz="1200" u="none" strike="noStrike" dirty="0">
                          <a:effectLst/>
                        </a:rPr>
                        <a:t>0.16</a:t>
                      </a:r>
                      <a:endParaRPr lang="en-US" sz="1200" b="0" i="0" u="none" strike="noStrike" dirty="0">
                        <a:solidFill>
                          <a:srgbClr val="000000"/>
                        </a:solidFill>
                        <a:effectLst/>
                        <a:latin typeface="Calibri" charset="0"/>
                      </a:endParaRPr>
                    </a:p>
                  </a:txBody>
                  <a:tcPr marL="12700" marR="12700" marT="12700" marB="0" anchor="ctr"/>
                </a:tc>
              </a:tr>
              <a:tr h="245509">
                <a:tc>
                  <a:txBody>
                    <a:bodyPr/>
                    <a:lstStyle/>
                    <a:p>
                      <a:pPr algn="r" fontAlgn="ctr"/>
                      <a:r>
                        <a:rPr lang="en-US" sz="1200" u="none" strike="noStrike" dirty="0">
                          <a:effectLst/>
                        </a:rPr>
                        <a:t>2</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b"/>
                      <a:r>
                        <a:rPr lang="en-US" sz="1200" u="none" strike="noStrike" dirty="0">
                          <a:effectLst/>
                        </a:rPr>
                        <a:t>25.9</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25.9 - 25.6 = 0.3</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ctr"/>
                      <a:r>
                        <a:rPr lang="en-US" sz="1200" u="none" strike="noStrike" dirty="0">
                          <a:effectLst/>
                        </a:rPr>
                        <a:t>0.09</a:t>
                      </a:r>
                      <a:endParaRPr lang="en-US" sz="1200" b="0" i="0" u="none" strike="noStrike" dirty="0">
                        <a:solidFill>
                          <a:srgbClr val="000000"/>
                        </a:solidFill>
                        <a:effectLst/>
                        <a:latin typeface="Calibri" charset="0"/>
                      </a:endParaRPr>
                    </a:p>
                  </a:txBody>
                  <a:tcPr marL="12700" marR="12700" marT="12700" marB="0" anchor="ctr"/>
                </a:tc>
              </a:tr>
              <a:tr h="245509">
                <a:tc>
                  <a:txBody>
                    <a:bodyPr/>
                    <a:lstStyle/>
                    <a:p>
                      <a:pPr algn="r" fontAlgn="ctr"/>
                      <a:r>
                        <a:rPr lang="en-US" sz="1200" u="none" strike="noStrike" dirty="0">
                          <a:effectLst/>
                        </a:rPr>
                        <a:t>3</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b"/>
                      <a:r>
                        <a:rPr lang="en-US" sz="1200" u="none" strike="noStrike" dirty="0">
                          <a:effectLst/>
                        </a:rPr>
                        <a:t>25.8</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25.8 - 25.6 = 0.2</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ctr"/>
                      <a:r>
                        <a:rPr lang="en-US" sz="1200" u="none" strike="noStrike" dirty="0">
                          <a:effectLst/>
                        </a:rPr>
                        <a:t>0.04</a:t>
                      </a:r>
                      <a:endParaRPr lang="en-US" sz="1200" b="0" i="0" u="none" strike="noStrike" dirty="0">
                        <a:solidFill>
                          <a:srgbClr val="000000"/>
                        </a:solidFill>
                        <a:effectLst/>
                        <a:latin typeface="Calibri" charset="0"/>
                      </a:endParaRPr>
                    </a:p>
                  </a:txBody>
                  <a:tcPr marL="12700" marR="12700" marT="12700" marB="0" anchor="ctr"/>
                </a:tc>
              </a:tr>
              <a:tr h="245509">
                <a:tc>
                  <a:txBody>
                    <a:bodyPr/>
                    <a:lstStyle/>
                    <a:p>
                      <a:pPr algn="r" fontAlgn="ctr"/>
                      <a:r>
                        <a:rPr lang="en-US" sz="1200" u="none" strike="noStrike" dirty="0">
                          <a:effectLst/>
                        </a:rPr>
                        <a:t>4</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b"/>
                      <a:r>
                        <a:rPr lang="en-US" sz="1200" u="none" strike="noStrike" dirty="0">
                          <a:effectLst/>
                        </a:rPr>
                        <a:t>25.8</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25.8 - 25.6 = 0.2</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ctr"/>
                      <a:r>
                        <a:rPr lang="en-US" sz="1200" u="none" strike="noStrike" dirty="0">
                          <a:effectLst/>
                        </a:rPr>
                        <a:t>0.04</a:t>
                      </a:r>
                      <a:endParaRPr lang="en-US" sz="1200" b="0" i="0" u="none" strike="noStrike" dirty="0">
                        <a:solidFill>
                          <a:srgbClr val="000000"/>
                        </a:solidFill>
                        <a:effectLst/>
                        <a:latin typeface="Calibri" charset="0"/>
                      </a:endParaRPr>
                    </a:p>
                  </a:txBody>
                  <a:tcPr marL="12700" marR="12700" marT="12700" marB="0" anchor="ctr"/>
                </a:tc>
              </a:tr>
              <a:tr h="245509">
                <a:tc>
                  <a:txBody>
                    <a:bodyPr/>
                    <a:lstStyle/>
                    <a:p>
                      <a:pPr algn="r" fontAlgn="ctr"/>
                      <a:r>
                        <a:rPr lang="en-US" sz="1200" u="none" strike="noStrike" dirty="0">
                          <a:effectLst/>
                        </a:rPr>
                        <a:t>5</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b"/>
                      <a:r>
                        <a:rPr lang="en-US" sz="1200" u="none" strike="noStrike" dirty="0">
                          <a:effectLst/>
                        </a:rPr>
                        <a:t>24.9</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24.9 - 25.6 = -0.7</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ctr"/>
                      <a:r>
                        <a:rPr lang="en-US" sz="1200" u="none" strike="noStrike" dirty="0">
                          <a:effectLst/>
                        </a:rPr>
                        <a:t>0.49</a:t>
                      </a:r>
                      <a:endParaRPr lang="en-US" sz="1200" b="0" i="0" u="none" strike="noStrike" dirty="0">
                        <a:solidFill>
                          <a:srgbClr val="000000"/>
                        </a:solidFill>
                        <a:effectLst/>
                        <a:latin typeface="Calibri" charset="0"/>
                      </a:endParaRPr>
                    </a:p>
                  </a:txBody>
                  <a:tcPr marL="12700" marR="12700" marT="12700" marB="0" anchor="ctr"/>
                </a:tc>
              </a:tr>
              <a:tr h="245509">
                <a:tc>
                  <a:txBody>
                    <a:bodyPr/>
                    <a:lstStyle/>
                    <a:p>
                      <a:pPr algn="r" fontAlgn="ctr"/>
                      <a:r>
                        <a:rPr lang="en-US" sz="1200" u="none" strike="noStrike" dirty="0">
                          <a:effectLst/>
                        </a:rPr>
                        <a:t>6</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b"/>
                      <a:r>
                        <a:rPr lang="en-US" sz="1200" u="none" strike="noStrike" dirty="0">
                          <a:effectLst/>
                        </a:rPr>
                        <a:t>25.6</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25.6 - 25.6 = 0</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ctr"/>
                      <a:r>
                        <a:rPr lang="en-US" sz="1200" u="none" strike="noStrike" dirty="0">
                          <a:effectLst/>
                        </a:rPr>
                        <a:t>0</a:t>
                      </a:r>
                      <a:endParaRPr lang="en-US" sz="1200" b="0" i="0" u="none" strike="noStrike" dirty="0">
                        <a:solidFill>
                          <a:srgbClr val="000000"/>
                        </a:solidFill>
                        <a:effectLst/>
                        <a:latin typeface="Calibri" charset="0"/>
                      </a:endParaRPr>
                    </a:p>
                  </a:txBody>
                  <a:tcPr marL="12700" marR="12700" marT="12700" marB="0" anchor="ctr"/>
                </a:tc>
              </a:tr>
              <a:tr h="245509">
                <a:tc>
                  <a:txBody>
                    <a:bodyPr/>
                    <a:lstStyle/>
                    <a:p>
                      <a:pPr algn="r" fontAlgn="ctr"/>
                      <a:r>
                        <a:rPr lang="en-US" sz="1200" u="none" strike="noStrike" dirty="0">
                          <a:effectLst/>
                        </a:rPr>
                        <a:t>7</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b"/>
                      <a:r>
                        <a:rPr lang="en-US" sz="1200" u="none" strike="noStrike" dirty="0">
                          <a:effectLst/>
                        </a:rPr>
                        <a:t>25.4</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25.4 - 25.6 = -0.2</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ctr"/>
                      <a:r>
                        <a:rPr lang="en-US" sz="1200" u="none" strike="noStrike" dirty="0">
                          <a:effectLst/>
                        </a:rPr>
                        <a:t>0.04</a:t>
                      </a:r>
                      <a:endParaRPr lang="en-US" sz="1200" b="0" i="0" u="none" strike="noStrike" dirty="0">
                        <a:solidFill>
                          <a:srgbClr val="000000"/>
                        </a:solidFill>
                        <a:effectLst/>
                        <a:latin typeface="Calibri" charset="0"/>
                      </a:endParaRPr>
                    </a:p>
                  </a:txBody>
                  <a:tcPr marL="12700" marR="12700" marT="12700" marB="0" anchor="ctr"/>
                </a:tc>
              </a:tr>
              <a:tr h="245509">
                <a:tc>
                  <a:txBody>
                    <a:bodyPr/>
                    <a:lstStyle/>
                    <a:p>
                      <a:pPr algn="r" fontAlgn="ctr"/>
                      <a:r>
                        <a:rPr lang="en-US" sz="1200" u="none" strike="noStrike" dirty="0">
                          <a:effectLst/>
                        </a:rPr>
                        <a:t>8</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b"/>
                      <a:r>
                        <a:rPr lang="en-US" sz="1200" u="none" strike="noStrike" dirty="0">
                          <a:effectLst/>
                        </a:rPr>
                        <a:t>25.8</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25.8 - 25.6 = 0.2</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ctr"/>
                      <a:r>
                        <a:rPr lang="en-US" sz="1200" u="none" strike="noStrike" dirty="0">
                          <a:effectLst/>
                        </a:rPr>
                        <a:t>0.04</a:t>
                      </a:r>
                      <a:endParaRPr lang="en-US" sz="1200" b="0" i="0" u="none" strike="noStrike" dirty="0">
                        <a:solidFill>
                          <a:srgbClr val="000000"/>
                        </a:solidFill>
                        <a:effectLst/>
                        <a:latin typeface="Calibri" charset="0"/>
                      </a:endParaRPr>
                    </a:p>
                  </a:txBody>
                  <a:tcPr marL="12700" marR="12700" marT="12700" marB="0" anchor="ctr"/>
                </a:tc>
              </a:tr>
              <a:tr h="245509">
                <a:tc>
                  <a:txBody>
                    <a:bodyPr/>
                    <a:lstStyle/>
                    <a:p>
                      <a:pPr algn="r" fontAlgn="ctr"/>
                      <a:r>
                        <a:rPr lang="en-US" sz="1200" u="none" strike="noStrike" dirty="0">
                          <a:effectLst/>
                        </a:rPr>
                        <a:t>9</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b"/>
                      <a:r>
                        <a:rPr lang="en-US" sz="1200" u="none" strike="noStrike" dirty="0">
                          <a:effectLst/>
                        </a:rPr>
                        <a:t>25.2</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25.2 - 25.6 = -0.4</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ctr"/>
                      <a:r>
                        <a:rPr lang="en-US" sz="1200" u="none" strike="noStrike" dirty="0">
                          <a:effectLst/>
                        </a:rPr>
                        <a:t>0.16</a:t>
                      </a:r>
                      <a:endParaRPr lang="en-US" sz="1200" b="0" i="0" u="none" strike="noStrike" dirty="0">
                        <a:solidFill>
                          <a:srgbClr val="000000"/>
                        </a:solidFill>
                        <a:effectLst/>
                        <a:latin typeface="Calibri" charset="0"/>
                      </a:endParaRPr>
                    </a:p>
                  </a:txBody>
                  <a:tcPr marL="12700" marR="12700" marT="12700" marB="0" anchor="ctr"/>
                </a:tc>
              </a:tr>
              <a:tr h="245509">
                <a:tc>
                  <a:txBody>
                    <a:bodyPr/>
                    <a:lstStyle/>
                    <a:p>
                      <a:pPr algn="r" fontAlgn="ctr"/>
                      <a:r>
                        <a:rPr lang="en-US" sz="1200" u="none" strike="noStrike" dirty="0">
                          <a:effectLst/>
                        </a:rPr>
                        <a:t>10</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b"/>
                      <a:r>
                        <a:rPr lang="en-US" sz="1200" u="none" strike="noStrike" dirty="0">
                          <a:effectLst/>
                        </a:rPr>
                        <a:t>25.6</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25.6 - 25.6 = 0</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ctr"/>
                      <a:r>
                        <a:rPr lang="en-US" sz="1200" u="none" strike="noStrike" dirty="0">
                          <a:effectLst/>
                        </a:rPr>
                        <a:t>0</a:t>
                      </a:r>
                      <a:endParaRPr lang="en-US" sz="1200" b="0" i="0" u="none" strike="noStrike" dirty="0">
                        <a:solidFill>
                          <a:srgbClr val="000000"/>
                        </a:solidFill>
                        <a:effectLst/>
                        <a:latin typeface="Calibri" charset="0"/>
                      </a:endParaRPr>
                    </a:p>
                  </a:txBody>
                  <a:tcPr marL="12700" marR="12700" marT="12700" marB="0" anchor="ctr"/>
                </a:tc>
              </a:tr>
              <a:tr h="245509">
                <a:tc>
                  <a:txBody>
                    <a:bodyPr/>
                    <a:lstStyle/>
                    <a:p>
                      <a:pPr algn="ctr" fontAlgn="ctr"/>
                      <a:r>
                        <a:rPr lang="en-US" sz="1200" u="none" strike="noStrike" dirty="0">
                          <a:effectLst/>
                        </a:rPr>
                        <a:t>Total</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b"/>
                      <a:r>
                        <a:rPr lang="en-US" sz="1200" u="none" strike="noStrike" dirty="0">
                          <a:effectLst/>
                        </a:rPr>
                        <a:t>25.6</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b"/>
                      <a:r>
                        <a:rPr lang="en-US" sz="1200" u="none" strike="noStrike" dirty="0">
                          <a:effectLst/>
                        </a:rPr>
                        <a:t>∑(x-x̄)² = 1.06 </a:t>
                      </a:r>
                      <a:endParaRPr lang="en-US" sz="1200" b="0" i="0" u="none" strike="noStrike" dirty="0">
                        <a:solidFill>
                          <a:srgbClr val="000000"/>
                        </a:solidFill>
                        <a:effectLst/>
                        <a:latin typeface="Calibri (Body)" charset="0"/>
                      </a:endParaRPr>
                    </a:p>
                  </a:txBody>
                  <a:tcPr marL="12700" marR="12700" marT="12700" marB="0" anchor="b"/>
                </a:tc>
              </a:tr>
            </a:tbl>
          </a:graphicData>
        </a:graphic>
      </p:graphicFrame>
      <p:sp>
        <p:nvSpPr>
          <p:cNvPr id="10" name="TextBox 9"/>
          <p:cNvSpPr txBox="1"/>
          <p:nvPr/>
        </p:nvSpPr>
        <p:spPr>
          <a:xfrm>
            <a:off x="7340600" y="2260600"/>
            <a:ext cx="4398063" cy="1477328"/>
          </a:xfrm>
          <a:prstGeom prst="rect">
            <a:avLst/>
          </a:prstGeom>
          <a:noFill/>
        </p:spPr>
        <p:txBody>
          <a:bodyPr wrap="none" rtlCol="0">
            <a:spAutoFit/>
          </a:bodyPr>
          <a:lstStyle/>
          <a:p>
            <a:pPr marL="285750" indent="-285750">
              <a:buFont typeface="Arial" charset="0"/>
              <a:buChar char="•"/>
            </a:pPr>
            <a:r>
              <a:rPr lang="en-US" dirty="0" smtClean="0">
                <a:solidFill>
                  <a:schemeClr val="accent1"/>
                </a:solidFill>
              </a:rPr>
              <a:t>Standard Deviation Formula = √∑</a:t>
            </a:r>
            <a:r>
              <a:rPr lang="en-US" dirty="0">
                <a:solidFill>
                  <a:schemeClr val="accent1"/>
                </a:solidFill>
              </a:rPr>
              <a:t>(x-x̄)</a:t>
            </a:r>
            <a:r>
              <a:rPr lang="en-US" dirty="0" smtClean="0">
                <a:solidFill>
                  <a:schemeClr val="accent1"/>
                </a:solidFill>
              </a:rPr>
              <a:t>²/n-1</a:t>
            </a:r>
          </a:p>
          <a:p>
            <a:pPr marL="742950" lvl="1" indent="-285750">
              <a:buFont typeface="Arial" charset="0"/>
              <a:buChar char="•"/>
            </a:pPr>
            <a:r>
              <a:rPr lang="en-US" dirty="0" smtClean="0">
                <a:solidFill>
                  <a:schemeClr val="accent1"/>
                </a:solidFill>
              </a:rPr>
              <a:t>= √(1.06) / 10 -1</a:t>
            </a:r>
          </a:p>
          <a:p>
            <a:pPr marL="742950" lvl="1" indent="-285750">
              <a:buFont typeface="Arial" charset="0"/>
              <a:buChar char="•"/>
            </a:pPr>
            <a:r>
              <a:rPr lang="en-US" dirty="0" smtClean="0">
                <a:solidFill>
                  <a:schemeClr val="accent1"/>
                </a:solidFill>
              </a:rPr>
              <a:t>=</a:t>
            </a:r>
            <a:r>
              <a:rPr lang="en-US" dirty="0">
                <a:solidFill>
                  <a:schemeClr val="accent1"/>
                </a:solidFill>
              </a:rPr>
              <a:t> √(1.06) </a:t>
            </a:r>
            <a:r>
              <a:rPr lang="en-US" dirty="0" smtClean="0">
                <a:solidFill>
                  <a:schemeClr val="accent1"/>
                </a:solidFill>
              </a:rPr>
              <a:t>/ 9</a:t>
            </a:r>
          </a:p>
          <a:p>
            <a:pPr marL="742950" lvl="1" indent="-285750">
              <a:buFont typeface="Arial" charset="0"/>
              <a:buChar char="•"/>
            </a:pPr>
            <a:r>
              <a:rPr lang="en-US" dirty="0" smtClean="0">
                <a:solidFill>
                  <a:schemeClr val="accent1"/>
                </a:solidFill>
              </a:rPr>
              <a:t>≈ .34</a:t>
            </a:r>
            <a:endParaRPr lang="en-US" dirty="0">
              <a:solidFill>
                <a:schemeClr val="accent1"/>
              </a:solidFill>
            </a:endParaRP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endParaRPr lang="en-US" dirty="0">
              <a:solidFill>
                <a:schemeClr val="accent1"/>
              </a:solidFill>
            </a:endParaRPr>
          </a:p>
        </p:txBody>
      </p:sp>
      <p:sp>
        <p:nvSpPr>
          <p:cNvPr id="11" name="TextBox 10"/>
          <p:cNvSpPr txBox="1"/>
          <p:nvPr/>
        </p:nvSpPr>
        <p:spPr>
          <a:xfrm>
            <a:off x="7340600" y="3632200"/>
            <a:ext cx="4950201" cy="1200329"/>
          </a:xfrm>
          <a:prstGeom prst="rect">
            <a:avLst/>
          </a:prstGeom>
          <a:noFill/>
        </p:spPr>
        <p:txBody>
          <a:bodyPr wrap="none" rtlCol="0">
            <a:spAutoFit/>
          </a:bodyPr>
          <a:lstStyle/>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dirty="0" smtClean="0">
                <a:solidFill>
                  <a:schemeClr val="accent1"/>
                </a:solidFill>
              </a:rPr>
              <a:t>Variance Formula = Standard Deviation Squared</a:t>
            </a:r>
          </a:p>
          <a:p>
            <a:pPr marL="742950" lvl="1" indent="-285750">
              <a:buFont typeface="Arial" charset="0"/>
              <a:buChar char="•"/>
            </a:pPr>
            <a:r>
              <a:rPr lang="en-US" dirty="0" smtClean="0">
                <a:solidFill>
                  <a:schemeClr val="accent1"/>
                </a:solidFill>
              </a:rPr>
              <a:t>= ≈.34²</a:t>
            </a:r>
          </a:p>
          <a:p>
            <a:pPr marL="742950" lvl="1" indent="-285750">
              <a:buFont typeface="Arial" charset="0"/>
              <a:buChar char="•"/>
            </a:pPr>
            <a:r>
              <a:rPr lang="en-US" dirty="0" smtClean="0">
                <a:solidFill>
                  <a:schemeClr val="accent1"/>
                </a:solidFill>
              </a:rPr>
              <a:t>≈ .12</a:t>
            </a:r>
            <a:endParaRPr lang="en-US" dirty="0">
              <a:solidFill>
                <a:schemeClr val="accent1"/>
              </a:solidFill>
            </a:endParaRPr>
          </a:p>
          <a:p>
            <a:pPr marL="742950" lvl="1" indent="-285750">
              <a:buFont typeface="Arial" charset="0"/>
              <a:buChar char="•"/>
            </a:pPr>
            <a:endParaRPr lang="en-US" dirty="0">
              <a:solidFill>
                <a:schemeClr val="accent1"/>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52073">
            <a:off x="5810826" y="1039440"/>
            <a:ext cx="1609867" cy="858596"/>
          </a:xfrm>
          <a:prstGeom prst="rect">
            <a:avLst/>
          </a:prstGeom>
        </p:spPr>
      </p:pic>
      <p:sp>
        <p:nvSpPr>
          <p:cNvPr id="15" name="Rectangle 14"/>
          <p:cNvSpPr/>
          <p:nvPr/>
        </p:nvSpPr>
        <p:spPr>
          <a:xfrm>
            <a:off x="6769099" y="5117866"/>
            <a:ext cx="320993" cy="239573"/>
          </a:xfrm>
          <a:prstGeom prst="rect">
            <a:avLst/>
          </a:prstGeom>
          <a:solidFill>
            <a:srgbClr val="FFFC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0333673" y="2334839"/>
            <a:ext cx="956628" cy="202760"/>
          </a:xfrm>
          <a:prstGeom prst="rect">
            <a:avLst/>
          </a:prstGeom>
          <a:solidFill>
            <a:srgbClr val="FFFC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1245377" y="2353197"/>
            <a:ext cx="197324" cy="258641"/>
          </a:xfrm>
          <a:prstGeom prst="rect">
            <a:avLst/>
          </a:prstGeom>
          <a:solidFill>
            <a:srgbClr val="FFFC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a:off x="846773" y="2662638"/>
            <a:ext cx="541020" cy="2374666"/>
          </a:xfrm>
          <a:custGeom>
            <a:avLst/>
            <a:gdLst>
              <a:gd name="connsiteX0" fmla="*/ 596900 w 596900"/>
              <a:gd name="connsiteY0" fmla="*/ 0 h 2578632"/>
              <a:gd name="connsiteX1" fmla="*/ 482600 w 596900"/>
              <a:gd name="connsiteY1" fmla="*/ 38100 h 2578632"/>
              <a:gd name="connsiteX2" fmla="*/ 444500 w 596900"/>
              <a:gd name="connsiteY2" fmla="*/ 76200 h 2578632"/>
              <a:gd name="connsiteX3" fmla="*/ 406400 w 596900"/>
              <a:gd name="connsiteY3" fmla="*/ 101600 h 2578632"/>
              <a:gd name="connsiteX4" fmla="*/ 266700 w 596900"/>
              <a:gd name="connsiteY4" fmla="*/ 215900 h 2578632"/>
              <a:gd name="connsiteX5" fmla="*/ 228600 w 596900"/>
              <a:gd name="connsiteY5" fmla="*/ 279400 h 2578632"/>
              <a:gd name="connsiteX6" fmla="*/ 190500 w 596900"/>
              <a:gd name="connsiteY6" fmla="*/ 330200 h 2578632"/>
              <a:gd name="connsiteX7" fmla="*/ 165100 w 596900"/>
              <a:gd name="connsiteY7" fmla="*/ 419100 h 2578632"/>
              <a:gd name="connsiteX8" fmla="*/ 152400 w 596900"/>
              <a:gd name="connsiteY8" fmla="*/ 457200 h 2578632"/>
              <a:gd name="connsiteX9" fmla="*/ 127000 w 596900"/>
              <a:gd name="connsiteY9" fmla="*/ 546100 h 2578632"/>
              <a:gd name="connsiteX10" fmla="*/ 127000 w 596900"/>
              <a:gd name="connsiteY10" fmla="*/ 876300 h 2578632"/>
              <a:gd name="connsiteX11" fmla="*/ 139700 w 596900"/>
              <a:gd name="connsiteY11" fmla="*/ 914400 h 2578632"/>
              <a:gd name="connsiteX12" fmla="*/ 190500 w 596900"/>
              <a:gd name="connsiteY12" fmla="*/ 990600 h 2578632"/>
              <a:gd name="connsiteX13" fmla="*/ 254000 w 596900"/>
              <a:gd name="connsiteY13" fmla="*/ 1054100 h 2578632"/>
              <a:gd name="connsiteX14" fmla="*/ 317500 w 596900"/>
              <a:gd name="connsiteY14" fmla="*/ 1117600 h 2578632"/>
              <a:gd name="connsiteX15" fmla="*/ 342900 w 596900"/>
              <a:gd name="connsiteY15" fmla="*/ 1155700 h 2578632"/>
              <a:gd name="connsiteX16" fmla="*/ 381000 w 596900"/>
              <a:gd name="connsiteY16" fmla="*/ 1193800 h 2578632"/>
              <a:gd name="connsiteX17" fmla="*/ 368300 w 596900"/>
              <a:gd name="connsiteY17" fmla="*/ 1231900 h 2578632"/>
              <a:gd name="connsiteX18" fmla="*/ 279400 w 596900"/>
              <a:gd name="connsiteY18" fmla="*/ 1257300 h 2578632"/>
              <a:gd name="connsiteX19" fmla="*/ 127000 w 596900"/>
              <a:gd name="connsiteY19" fmla="*/ 1384300 h 2578632"/>
              <a:gd name="connsiteX20" fmla="*/ 101600 w 596900"/>
              <a:gd name="connsiteY20" fmla="*/ 1435100 h 2578632"/>
              <a:gd name="connsiteX21" fmla="*/ 38100 w 596900"/>
              <a:gd name="connsiteY21" fmla="*/ 1651000 h 2578632"/>
              <a:gd name="connsiteX22" fmla="*/ 25400 w 596900"/>
              <a:gd name="connsiteY22" fmla="*/ 1701800 h 2578632"/>
              <a:gd name="connsiteX23" fmla="*/ 12700 w 596900"/>
              <a:gd name="connsiteY23" fmla="*/ 1752600 h 2578632"/>
              <a:gd name="connsiteX24" fmla="*/ 0 w 596900"/>
              <a:gd name="connsiteY24" fmla="*/ 1828800 h 2578632"/>
              <a:gd name="connsiteX25" fmla="*/ 12700 w 596900"/>
              <a:gd name="connsiteY25" fmla="*/ 2286000 h 2578632"/>
              <a:gd name="connsiteX26" fmla="*/ 38100 w 596900"/>
              <a:gd name="connsiteY26" fmla="*/ 2362200 h 2578632"/>
              <a:gd name="connsiteX27" fmla="*/ 63500 w 596900"/>
              <a:gd name="connsiteY27" fmla="*/ 2400300 h 2578632"/>
              <a:gd name="connsiteX28" fmla="*/ 101600 w 596900"/>
              <a:gd name="connsiteY28" fmla="*/ 2476500 h 2578632"/>
              <a:gd name="connsiteX29" fmla="*/ 139700 w 596900"/>
              <a:gd name="connsiteY29" fmla="*/ 2501900 h 2578632"/>
              <a:gd name="connsiteX30" fmla="*/ 165100 w 596900"/>
              <a:gd name="connsiteY30" fmla="*/ 2540000 h 2578632"/>
              <a:gd name="connsiteX31" fmla="*/ 304800 w 596900"/>
              <a:gd name="connsiteY31" fmla="*/ 2578100 h 2578632"/>
              <a:gd name="connsiteX32" fmla="*/ 330200 w 596900"/>
              <a:gd name="connsiteY32" fmla="*/ 2578100 h 257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6900" h="2578632">
                <a:moveTo>
                  <a:pt x="596900" y="0"/>
                </a:moveTo>
                <a:cubicBezTo>
                  <a:pt x="548142" y="9752"/>
                  <a:pt x="523496" y="8889"/>
                  <a:pt x="482600" y="38100"/>
                </a:cubicBezTo>
                <a:cubicBezTo>
                  <a:pt x="467985" y="48539"/>
                  <a:pt x="458298" y="64702"/>
                  <a:pt x="444500" y="76200"/>
                </a:cubicBezTo>
                <a:cubicBezTo>
                  <a:pt x="432774" y="85971"/>
                  <a:pt x="418744" y="92622"/>
                  <a:pt x="406400" y="101600"/>
                </a:cubicBezTo>
                <a:cubicBezTo>
                  <a:pt x="382977" y="118635"/>
                  <a:pt x="295470" y="177540"/>
                  <a:pt x="266700" y="215900"/>
                </a:cubicBezTo>
                <a:cubicBezTo>
                  <a:pt x="251889" y="235647"/>
                  <a:pt x="242292" y="258861"/>
                  <a:pt x="228600" y="279400"/>
                </a:cubicBezTo>
                <a:cubicBezTo>
                  <a:pt x="216859" y="297012"/>
                  <a:pt x="203200" y="313267"/>
                  <a:pt x="190500" y="330200"/>
                </a:cubicBezTo>
                <a:cubicBezTo>
                  <a:pt x="182033" y="359833"/>
                  <a:pt x="173956" y="389581"/>
                  <a:pt x="165100" y="419100"/>
                </a:cubicBezTo>
                <a:cubicBezTo>
                  <a:pt x="161253" y="431922"/>
                  <a:pt x="156078" y="444328"/>
                  <a:pt x="152400" y="457200"/>
                </a:cubicBezTo>
                <a:cubicBezTo>
                  <a:pt x="120506" y="568828"/>
                  <a:pt x="157450" y="454749"/>
                  <a:pt x="127000" y="546100"/>
                </a:cubicBezTo>
                <a:cubicBezTo>
                  <a:pt x="109268" y="705689"/>
                  <a:pt x="106541" y="671706"/>
                  <a:pt x="127000" y="876300"/>
                </a:cubicBezTo>
                <a:cubicBezTo>
                  <a:pt x="128332" y="889621"/>
                  <a:pt x="133199" y="902698"/>
                  <a:pt x="139700" y="914400"/>
                </a:cubicBezTo>
                <a:cubicBezTo>
                  <a:pt x="154525" y="941085"/>
                  <a:pt x="173567" y="965200"/>
                  <a:pt x="190500" y="990600"/>
                </a:cubicBezTo>
                <a:cubicBezTo>
                  <a:pt x="224367" y="1041400"/>
                  <a:pt x="203200" y="1020233"/>
                  <a:pt x="254000" y="1054100"/>
                </a:cubicBezTo>
                <a:cubicBezTo>
                  <a:pt x="321733" y="1155700"/>
                  <a:pt x="232833" y="1032933"/>
                  <a:pt x="317500" y="1117600"/>
                </a:cubicBezTo>
                <a:cubicBezTo>
                  <a:pt x="328293" y="1128393"/>
                  <a:pt x="333129" y="1143974"/>
                  <a:pt x="342900" y="1155700"/>
                </a:cubicBezTo>
                <a:cubicBezTo>
                  <a:pt x="354398" y="1169498"/>
                  <a:pt x="368300" y="1181100"/>
                  <a:pt x="381000" y="1193800"/>
                </a:cubicBezTo>
                <a:cubicBezTo>
                  <a:pt x="376767" y="1206500"/>
                  <a:pt x="377766" y="1222434"/>
                  <a:pt x="368300" y="1231900"/>
                </a:cubicBezTo>
                <a:cubicBezTo>
                  <a:pt x="362227" y="1237973"/>
                  <a:pt x="279839" y="1257190"/>
                  <a:pt x="279400" y="1257300"/>
                </a:cubicBezTo>
                <a:cubicBezTo>
                  <a:pt x="235638" y="1286474"/>
                  <a:pt x="151446" y="1335407"/>
                  <a:pt x="127000" y="1384300"/>
                </a:cubicBezTo>
                <a:cubicBezTo>
                  <a:pt x="118533" y="1401233"/>
                  <a:pt x="108396" y="1417430"/>
                  <a:pt x="101600" y="1435100"/>
                </a:cubicBezTo>
                <a:cubicBezTo>
                  <a:pt x="66501" y="1526358"/>
                  <a:pt x="61037" y="1559253"/>
                  <a:pt x="38100" y="1651000"/>
                </a:cubicBezTo>
                <a:lnTo>
                  <a:pt x="25400" y="1701800"/>
                </a:lnTo>
                <a:cubicBezTo>
                  <a:pt x="21167" y="1718733"/>
                  <a:pt x="15569" y="1735383"/>
                  <a:pt x="12700" y="1752600"/>
                </a:cubicBezTo>
                <a:lnTo>
                  <a:pt x="0" y="1828800"/>
                </a:lnTo>
                <a:cubicBezTo>
                  <a:pt x="4233" y="1981200"/>
                  <a:pt x="1838" y="2133929"/>
                  <a:pt x="12700" y="2286000"/>
                </a:cubicBezTo>
                <a:cubicBezTo>
                  <a:pt x="14608" y="2312706"/>
                  <a:pt x="23248" y="2339923"/>
                  <a:pt x="38100" y="2362200"/>
                </a:cubicBezTo>
                <a:cubicBezTo>
                  <a:pt x="46567" y="2374900"/>
                  <a:pt x="56674" y="2386648"/>
                  <a:pt x="63500" y="2400300"/>
                </a:cubicBezTo>
                <a:cubicBezTo>
                  <a:pt x="84158" y="2441617"/>
                  <a:pt x="65204" y="2440104"/>
                  <a:pt x="101600" y="2476500"/>
                </a:cubicBezTo>
                <a:cubicBezTo>
                  <a:pt x="112393" y="2487293"/>
                  <a:pt x="127000" y="2493433"/>
                  <a:pt x="139700" y="2501900"/>
                </a:cubicBezTo>
                <a:cubicBezTo>
                  <a:pt x="148167" y="2514600"/>
                  <a:pt x="152157" y="2531910"/>
                  <a:pt x="165100" y="2540000"/>
                </a:cubicBezTo>
                <a:cubicBezTo>
                  <a:pt x="190100" y="2555625"/>
                  <a:pt x="272835" y="2573534"/>
                  <a:pt x="304800" y="2578100"/>
                </a:cubicBezTo>
                <a:cubicBezTo>
                  <a:pt x="313182" y="2579297"/>
                  <a:pt x="321733" y="2578100"/>
                  <a:pt x="330200" y="25781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F3A72EEF-4855-934A-98CB-99F09410EB61}" type="slidenum">
              <a:rPr lang="en-US" smtClean="0"/>
              <a:t>16</a:t>
            </a:fld>
            <a:endParaRPr lang="en-US" dirty="0"/>
          </a:p>
        </p:txBody>
      </p:sp>
    </p:spTree>
    <p:extLst>
      <p:ext uri="{BB962C8B-B14F-4D97-AF65-F5344CB8AC3E}">
        <p14:creationId xmlns:p14="http://schemas.microsoft.com/office/powerpoint/2010/main" val="16034554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5"/>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7"/>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85664373"/>
              </p:ext>
            </p:extLst>
          </p:nvPr>
        </p:nvGraphicFramePr>
        <p:xfrm>
          <a:off x="759125" y="1932322"/>
          <a:ext cx="6425093" cy="3434207"/>
        </p:xfrm>
        <a:graphic>
          <a:graphicData uri="http://schemas.openxmlformats.org/drawingml/2006/table">
            <a:tbl>
              <a:tblPr>
                <a:tableStyleId>{5C22544A-7EE6-4342-B048-85BDC9FD1C3A}</a:tableStyleId>
              </a:tblPr>
              <a:tblGrid>
                <a:gridCol w="1473908"/>
                <a:gridCol w="1287880"/>
                <a:gridCol w="1903201"/>
                <a:gridCol w="1760104"/>
              </a:tblGrid>
              <a:tr h="603808">
                <a:tc>
                  <a:txBody>
                    <a:bodyPr/>
                    <a:lstStyle/>
                    <a:p>
                      <a:pPr algn="ctr" fontAlgn="ctr"/>
                      <a:r>
                        <a:rPr lang="en-US" sz="1200" u="none" strike="noStrike" dirty="0">
                          <a:effectLst/>
                        </a:rPr>
                        <a:t>Shorts Under Armor</a:t>
                      </a:r>
                      <a:endParaRPr lang="en-US" sz="1200" b="0" i="0" u="none" strike="noStrike" dirty="0">
                        <a:solidFill>
                          <a:srgbClr val="000000"/>
                        </a:solidFill>
                        <a:effectLst/>
                        <a:latin typeface="Calibri" charset="0"/>
                      </a:endParaRPr>
                    </a:p>
                  </a:txBody>
                  <a:tcPr marL="12700" marR="12700" marT="12700" marB="0" anchor="ctr"/>
                </a:tc>
                <a:tc>
                  <a:txBody>
                    <a:bodyPr/>
                    <a:lstStyle/>
                    <a:p>
                      <a:pPr algn="ctr" fontAlgn="ctr"/>
                      <a:r>
                        <a:rPr lang="en-US" sz="1200" u="none" strike="noStrike" dirty="0">
                          <a:effectLst/>
                        </a:rPr>
                        <a:t>Measurement (x)</a:t>
                      </a:r>
                      <a:endParaRPr lang="en-US" sz="1200" b="0" i="0" u="none" strike="noStrike" dirty="0">
                        <a:solidFill>
                          <a:srgbClr val="000000"/>
                        </a:solidFill>
                        <a:effectLst/>
                        <a:latin typeface="Calibri" charset="0"/>
                      </a:endParaRPr>
                    </a:p>
                  </a:txBody>
                  <a:tcPr marL="12700" marR="12700" marT="12700" marB="0" anchor="ctr"/>
                </a:tc>
                <a:tc>
                  <a:txBody>
                    <a:bodyPr/>
                    <a:lstStyle/>
                    <a:p>
                      <a:pPr algn="ctr" fontAlgn="ctr"/>
                      <a:endParaRPr lang="en-US" sz="1200" u="none" strike="noStrike" dirty="0" smtClean="0">
                        <a:effectLst/>
                      </a:endParaRPr>
                    </a:p>
                    <a:p>
                      <a:pPr algn="ctr" fontAlgn="ctr"/>
                      <a:r>
                        <a:rPr lang="en-US" sz="1200" u="none" strike="noStrike" dirty="0" smtClean="0">
                          <a:effectLst/>
                        </a:rPr>
                        <a:t>Deviation </a:t>
                      </a:r>
                      <a:r>
                        <a:rPr lang="en-US" sz="1200" u="none" strike="noStrike" dirty="0">
                          <a:effectLst/>
                        </a:rPr>
                        <a:t>from mean (x-x̄)</a:t>
                      </a:r>
                      <a:br>
                        <a:rPr lang="en-US" sz="1200" u="none" strike="noStrike" dirty="0">
                          <a:effectLst/>
                        </a:rPr>
                      </a:br>
                      <a:endParaRPr lang="en-US" sz="1200" b="0" i="0" u="none" strike="noStrike" dirty="0">
                        <a:solidFill>
                          <a:srgbClr val="000000"/>
                        </a:solidFill>
                        <a:effectLst/>
                        <a:latin typeface="Calibri" charset="0"/>
                      </a:endParaRPr>
                    </a:p>
                  </a:txBody>
                  <a:tcPr marL="12700" marR="12700" marT="12700" marB="0" anchor="ctr"/>
                </a:tc>
                <a:tc>
                  <a:txBody>
                    <a:bodyPr/>
                    <a:lstStyle/>
                    <a:p>
                      <a:pPr algn="ctr" rtl="0" fontAlgn="ctr"/>
                      <a:r>
                        <a:rPr lang="en-US" sz="1200" u="none" strike="noStrike" dirty="0">
                          <a:effectLst/>
                        </a:rPr>
                        <a:t>Deviation squared (x-x̄)²</a:t>
                      </a:r>
                      <a:endParaRPr lang="en-US" sz="1200" b="0" i="0" u="none" strike="noStrike" dirty="0">
                        <a:solidFill>
                          <a:srgbClr val="000000"/>
                        </a:solidFill>
                        <a:effectLst/>
                        <a:latin typeface="Calibri" charset="0"/>
                      </a:endParaRPr>
                    </a:p>
                  </a:txBody>
                  <a:tcPr marL="12700" marR="12700" marT="12700" marB="0" anchor="ctr"/>
                </a:tc>
              </a:tr>
              <a:tr h="257309">
                <a:tc>
                  <a:txBody>
                    <a:bodyPr/>
                    <a:lstStyle/>
                    <a:p>
                      <a:pPr algn="r" fontAlgn="ctr"/>
                      <a:r>
                        <a:rPr lang="en-US" sz="1200" u="none" strike="noStrike" dirty="0">
                          <a:effectLst/>
                        </a:rPr>
                        <a:t>1</a:t>
                      </a:r>
                      <a:endParaRPr lang="en-US" sz="1200" b="0" i="0" u="none" strike="noStrike" dirty="0">
                        <a:solidFill>
                          <a:srgbClr val="000000"/>
                        </a:solidFill>
                        <a:effectLst/>
                        <a:latin typeface="Calibri" charset="0"/>
                      </a:endParaRPr>
                    </a:p>
                  </a:txBody>
                  <a:tcPr marL="12700" marR="12700" marT="12700" marB="0" anchor="ctr"/>
                </a:tc>
                <a:tc>
                  <a:txBody>
                    <a:bodyPr/>
                    <a:lstStyle/>
                    <a:p>
                      <a:pPr algn="r" rtl="0" fontAlgn="b"/>
                      <a:r>
                        <a:rPr lang="en-US" sz="1200" u="none" strike="noStrike" dirty="0">
                          <a:effectLst/>
                        </a:rPr>
                        <a:t>28.1</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28.1 - 28.13 = -0.03 </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ctr"/>
                      <a:r>
                        <a:rPr lang="en-US" sz="1200" u="none" strike="noStrike" dirty="0">
                          <a:effectLst/>
                        </a:rPr>
                        <a:t>0.0009</a:t>
                      </a:r>
                      <a:endParaRPr lang="en-US" sz="1200" b="0" i="0" u="none" strike="noStrike" dirty="0">
                        <a:solidFill>
                          <a:srgbClr val="000000"/>
                        </a:solidFill>
                        <a:effectLst/>
                        <a:latin typeface="Calibri" charset="0"/>
                      </a:endParaRPr>
                    </a:p>
                  </a:txBody>
                  <a:tcPr marL="12700" marR="12700" marT="12700" marB="0" anchor="ctr"/>
                </a:tc>
              </a:tr>
              <a:tr h="257309">
                <a:tc>
                  <a:txBody>
                    <a:bodyPr/>
                    <a:lstStyle/>
                    <a:p>
                      <a:pPr algn="r" fontAlgn="ctr"/>
                      <a:r>
                        <a:rPr lang="en-US" sz="1200" u="none" strike="noStrike" dirty="0">
                          <a:effectLst/>
                        </a:rPr>
                        <a:t>2</a:t>
                      </a:r>
                      <a:endParaRPr lang="en-US" sz="1200" b="0" i="0" u="none" strike="noStrike" dirty="0">
                        <a:solidFill>
                          <a:srgbClr val="000000"/>
                        </a:solidFill>
                        <a:effectLst/>
                        <a:latin typeface="Calibri" charset="0"/>
                      </a:endParaRPr>
                    </a:p>
                  </a:txBody>
                  <a:tcPr marL="12700" marR="12700" marT="12700" marB="0" anchor="ctr"/>
                </a:tc>
                <a:tc>
                  <a:txBody>
                    <a:bodyPr/>
                    <a:lstStyle/>
                    <a:p>
                      <a:pPr algn="r" rtl="0" fontAlgn="b"/>
                      <a:r>
                        <a:rPr lang="en-US" sz="1200" u="none" strike="noStrike" dirty="0">
                          <a:effectLst/>
                        </a:rPr>
                        <a:t>27.3</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27.3 - 28.13 =  -0.83</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ctr"/>
                      <a:r>
                        <a:rPr lang="en-US" sz="1200" u="none" strike="noStrike" dirty="0">
                          <a:effectLst/>
                        </a:rPr>
                        <a:t>0.6889</a:t>
                      </a:r>
                      <a:endParaRPr lang="en-US" sz="1200" b="0" i="0" u="none" strike="noStrike" dirty="0">
                        <a:solidFill>
                          <a:srgbClr val="000000"/>
                        </a:solidFill>
                        <a:effectLst/>
                        <a:latin typeface="Calibri" charset="0"/>
                      </a:endParaRPr>
                    </a:p>
                  </a:txBody>
                  <a:tcPr marL="12700" marR="12700" marT="12700" marB="0" anchor="ctr"/>
                </a:tc>
              </a:tr>
              <a:tr h="257309">
                <a:tc>
                  <a:txBody>
                    <a:bodyPr/>
                    <a:lstStyle/>
                    <a:p>
                      <a:pPr algn="r" fontAlgn="ctr"/>
                      <a:r>
                        <a:rPr lang="en-US" sz="1200" u="none" strike="noStrike" dirty="0">
                          <a:effectLst/>
                        </a:rPr>
                        <a:t>3</a:t>
                      </a:r>
                      <a:endParaRPr lang="en-US" sz="1200" b="0" i="0" u="none" strike="noStrike" dirty="0">
                        <a:solidFill>
                          <a:srgbClr val="000000"/>
                        </a:solidFill>
                        <a:effectLst/>
                        <a:latin typeface="Calibri" charset="0"/>
                      </a:endParaRPr>
                    </a:p>
                  </a:txBody>
                  <a:tcPr marL="12700" marR="12700" marT="12700" marB="0" anchor="ctr"/>
                </a:tc>
                <a:tc>
                  <a:txBody>
                    <a:bodyPr/>
                    <a:lstStyle/>
                    <a:p>
                      <a:pPr algn="r" rtl="0" fontAlgn="b"/>
                      <a:r>
                        <a:rPr lang="en-US" sz="1200" u="none" strike="noStrike" dirty="0">
                          <a:effectLst/>
                        </a:rPr>
                        <a:t>28</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28 - 28.13 = -0.13</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ctr"/>
                      <a:r>
                        <a:rPr lang="en-US" sz="1200" u="none" strike="noStrike" dirty="0">
                          <a:effectLst/>
                        </a:rPr>
                        <a:t>0.0169</a:t>
                      </a:r>
                      <a:endParaRPr lang="en-US" sz="1200" b="0" i="0" u="none" strike="noStrike" dirty="0">
                        <a:solidFill>
                          <a:srgbClr val="000000"/>
                        </a:solidFill>
                        <a:effectLst/>
                        <a:latin typeface="Calibri" charset="0"/>
                      </a:endParaRPr>
                    </a:p>
                  </a:txBody>
                  <a:tcPr marL="12700" marR="12700" marT="12700" marB="0" anchor="ctr"/>
                </a:tc>
              </a:tr>
              <a:tr h="257309">
                <a:tc>
                  <a:txBody>
                    <a:bodyPr/>
                    <a:lstStyle/>
                    <a:p>
                      <a:pPr algn="r" fontAlgn="ctr"/>
                      <a:r>
                        <a:rPr lang="en-US" sz="1200" u="none" strike="noStrike" dirty="0">
                          <a:effectLst/>
                        </a:rPr>
                        <a:t>4</a:t>
                      </a:r>
                      <a:endParaRPr lang="en-US" sz="1200" b="0" i="0" u="none" strike="noStrike" dirty="0">
                        <a:solidFill>
                          <a:srgbClr val="000000"/>
                        </a:solidFill>
                        <a:effectLst/>
                        <a:latin typeface="Calibri" charset="0"/>
                      </a:endParaRPr>
                    </a:p>
                  </a:txBody>
                  <a:tcPr marL="12700" marR="12700" marT="12700" marB="0" anchor="ctr"/>
                </a:tc>
                <a:tc>
                  <a:txBody>
                    <a:bodyPr/>
                    <a:lstStyle/>
                    <a:p>
                      <a:pPr algn="r" rtl="0" fontAlgn="b"/>
                      <a:r>
                        <a:rPr lang="en-US" sz="1200" u="none" strike="noStrike" dirty="0">
                          <a:effectLst/>
                        </a:rPr>
                        <a:t>29.2</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29.2 -28.13 = 1.07</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ctr"/>
                      <a:r>
                        <a:rPr lang="en-US" sz="1200" u="none" strike="noStrike" dirty="0">
                          <a:effectLst/>
                        </a:rPr>
                        <a:t>1.1449</a:t>
                      </a:r>
                      <a:endParaRPr lang="en-US" sz="1200" b="0" i="0" u="none" strike="noStrike" dirty="0">
                        <a:solidFill>
                          <a:srgbClr val="000000"/>
                        </a:solidFill>
                        <a:effectLst/>
                        <a:latin typeface="Calibri" charset="0"/>
                      </a:endParaRPr>
                    </a:p>
                  </a:txBody>
                  <a:tcPr marL="12700" marR="12700" marT="12700" marB="0" anchor="ctr"/>
                </a:tc>
              </a:tr>
              <a:tr h="257309">
                <a:tc>
                  <a:txBody>
                    <a:bodyPr/>
                    <a:lstStyle/>
                    <a:p>
                      <a:pPr algn="r" fontAlgn="ctr"/>
                      <a:r>
                        <a:rPr lang="en-US" sz="1200" u="none" strike="noStrike" dirty="0">
                          <a:effectLst/>
                        </a:rPr>
                        <a:t>5</a:t>
                      </a:r>
                      <a:endParaRPr lang="en-US" sz="1200" b="0" i="0" u="none" strike="noStrike" dirty="0">
                        <a:solidFill>
                          <a:srgbClr val="000000"/>
                        </a:solidFill>
                        <a:effectLst/>
                        <a:latin typeface="Calibri" charset="0"/>
                      </a:endParaRPr>
                    </a:p>
                  </a:txBody>
                  <a:tcPr marL="12700" marR="12700" marT="12700" marB="0" anchor="ctr"/>
                </a:tc>
                <a:tc>
                  <a:txBody>
                    <a:bodyPr/>
                    <a:lstStyle/>
                    <a:p>
                      <a:pPr algn="r" rtl="0" fontAlgn="b"/>
                      <a:r>
                        <a:rPr lang="en-US" sz="1200" u="none" strike="noStrike" dirty="0">
                          <a:effectLst/>
                        </a:rPr>
                        <a:t>27.9</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27.9 -28.13 = -0.23</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ctr"/>
                      <a:r>
                        <a:rPr lang="en-US" sz="1200" u="none" strike="noStrike" dirty="0">
                          <a:effectLst/>
                        </a:rPr>
                        <a:t>0.0529</a:t>
                      </a:r>
                      <a:endParaRPr lang="en-US" sz="1200" b="0" i="0" u="none" strike="noStrike" dirty="0">
                        <a:solidFill>
                          <a:srgbClr val="000000"/>
                        </a:solidFill>
                        <a:effectLst/>
                        <a:latin typeface="Calibri" charset="0"/>
                      </a:endParaRPr>
                    </a:p>
                  </a:txBody>
                  <a:tcPr marL="12700" marR="12700" marT="12700" marB="0" anchor="ctr"/>
                </a:tc>
              </a:tr>
              <a:tr h="257309">
                <a:tc>
                  <a:txBody>
                    <a:bodyPr/>
                    <a:lstStyle/>
                    <a:p>
                      <a:pPr algn="r" fontAlgn="ctr"/>
                      <a:r>
                        <a:rPr lang="en-US" sz="1200" u="none" strike="noStrike" dirty="0">
                          <a:effectLst/>
                        </a:rPr>
                        <a:t>6</a:t>
                      </a:r>
                      <a:endParaRPr lang="en-US" sz="1200" b="0" i="0" u="none" strike="noStrike" dirty="0">
                        <a:solidFill>
                          <a:srgbClr val="000000"/>
                        </a:solidFill>
                        <a:effectLst/>
                        <a:latin typeface="Calibri" charset="0"/>
                      </a:endParaRPr>
                    </a:p>
                  </a:txBody>
                  <a:tcPr marL="12700" marR="12700" marT="12700" marB="0" anchor="ctr"/>
                </a:tc>
                <a:tc>
                  <a:txBody>
                    <a:bodyPr/>
                    <a:lstStyle/>
                    <a:p>
                      <a:pPr algn="r" rtl="0" fontAlgn="b"/>
                      <a:r>
                        <a:rPr lang="en-US" sz="1200" u="none" strike="noStrike" dirty="0">
                          <a:effectLst/>
                        </a:rPr>
                        <a:t>28</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28 - 28.13 = -0.13</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ctr"/>
                      <a:r>
                        <a:rPr lang="en-US" sz="1200" u="none" strike="noStrike" dirty="0">
                          <a:effectLst/>
                        </a:rPr>
                        <a:t>0.0169</a:t>
                      </a:r>
                      <a:endParaRPr lang="en-US" sz="1200" b="0" i="0" u="none" strike="noStrike" dirty="0">
                        <a:solidFill>
                          <a:srgbClr val="000000"/>
                        </a:solidFill>
                        <a:effectLst/>
                        <a:latin typeface="Calibri" charset="0"/>
                      </a:endParaRPr>
                    </a:p>
                  </a:txBody>
                  <a:tcPr marL="12700" marR="12700" marT="12700" marB="0" anchor="ctr"/>
                </a:tc>
              </a:tr>
              <a:tr h="257309">
                <a:tc>
                  <a:txBody>
                    <a:bodyPr/>
                    <a:lstStyle/>
                    <a:p>
                      <a:pPr algn="r" fontAlgn="ctr"/>
                      <a:r>
                        <a:rPr lang="en-US" sz="1200" u="none" strike="noStrike" dirty="0">
                          <a:effectLst/>
                        </a:rPr>
                        <a:t>7</a:t>
                      </a:r>
                      <a:endParaRPr lang="en-US" sz="1200" b="0" i="0" u="none" strike="noStrike" dirty="0">
                        <a:solidFill>
                          <a:srgbClr val="000000"/>
                        </a:solidFill>
                        <a:effectLst/>
                        <a:latin typeface="Calibri" charset="0"/>
                      </a:endParaRPr>
                    </a:p>
                  </a:txBody>
                  <a:tcPr marL="12700" marR="12700" marT="12700" marB="0" anchor="ctr"/>
                </a:tc>
                <a:tc>
                  <a:txBody>
                    <a:bodyPr/>
                    <a:lstStyle/>
                    <a:p>
                      <a:pPr algn="r" rtl="0" fontAlgn="b"/>
                      <a:r>
                        <a:rPr lang="en-US" sz="1200" u="none" strike="noStrike" dirty="0">
                          <a:effectLst/>
                        </a:rPr>
                        <a:t>28.2</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28.2 -28.13 = 0.07</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ctr"/>
                      <a:r>
                        <a:rPr lang="en-US" sz="1200" u="none" strike="noStrike" dirty="0">
                          <a:effectLst/>
                        </a:rPr>
                        <a:t>0.0049</a:t>
                      </a:r>
                      <a:endParaRPr lang="en-US" sz="1200" b="0" i="0" u="none" strike="noStrike" dirty="0">
                        <a:solidFill>
                          <a:srgbClr val="000000"/>
                        </a:solidFill>
                        <a:effectLst/>
                        <a:latin typeface="Calibri" charset="0"/>
                      </a:endParaRPr>
                    </a:p>
                  </a:txBody>
                  <a:tcPr marL="12700" marR="12700" marT="12700" marB="0" anchor="ctr"/>
                </a:tc>
              </a:tr>
              <a:tr h="257309">
                <a:tc>
                  <a:txBody>
                    <a:bodyPr/>
                    <a:lstStyle/>
                    <a:p>
                      <a:pPr algn="r" fontAlgn="ctr"/>
                      <a:r>
                        <a:rPr lang="en-US" sz="1200" u="none" strike="noStrike" dirty="0">
                          <a:effectLst/>
                        </a:rPr>
                        <a:t>8</a:t>
                      </a:r>
                      <a:endParaRPr lang="en-US" sz="1200" b="0" i="0" u="none" strike="noStrike" dirty="0">
                        <a:solidFill>
                          <a:srgbClr val="000000"/>
                        </a:solidFill>
                        <a:effectLst/>
                        <a:latin typeface="Calibri" charset="0"/>
                      </a:endParaRPr>
                    </a:p>
                  </a:txBody>
                  <a:tcPr marL="12700" marR="12700" marT="12700" marB="0" anchor="ctr"/>
                </a:tc>
                <a:tc>
                  <a:txBody>
                    <a:bodyPr/>
                    <a:lstStyle/>
                    <a:p>
                      <a:pPr algn="r" rtl="0" fontAlgn="b"/>
                      <a:r>
                        <a:rPr lang="en-US" sz="1200" u="none" strike="noStrike" dirty="0">
                          <a:effectLst/>
                        </a:rPr>
                        <a:t>28.2</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28.2 -28.13 = 0.07</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ctr"/>
                      <a:r>
                        <a:rPr lang="en-US" sz="1200" u="none" strike="noStrike" dirty="0">
                          <a:effectLst/>
                        </a:rPr>
                        <a:t>0.0049</a:t>
                      </a:r>
                      <a:endParaRPr lang="en-US" sz="1200" b="0" i="0" u="none" strike="noStrike" dirty="0">
                        <a:solidFill>
                          <a:srgbClr val="000000"/>
                        </a:solidFill>
                        <a:effectLst/>
                        <a:latin typeface="Calibri" charset="0"/>
                      </a:endParaRPr>
                    </a:p>
                  </a:txBody>
                  <a:tcPr marL="12700" marR="12700" marT="12700" marB="0" anchor="ctr"/>
                </a:tc>
              </a:tr>
              <a:tr h="257309">
                <a:tc>
                  <a:txBody>
                    <a:bodyPr/>
                    <a:lstStyle/>
                    <a:p>
                      <a:pPr algn="r" fontAlgn="ctr"/>
                      <a:r>
                        <a:rPr lang="en-US" sz="1200" u="none" strike="noStrike" dirty="0">
                          <a:effectLst/>
                        </a:rPr>
                        <a:t>9</a:t>
                      </a:r>
                      <a:endParaRPr lang="en-US" sz="1200" b="0" i="0" u="none" strike="noStrike" dirty="0">
                        <a:solidFill>
                          <a:srgbClr val="000000"/>
                        </a:solidFill>
                        <a:effectLst/>
                        <a:latin typeface="Calibri" charset="0"/>
                      </a:endParaRPr>
                    </a:p>
                  </a:txBody>
                  <a:tcPr marL="12700" marR="12700" marT="12700" marB="0" anchor="ctr"/>
                </a:tc>
                <a:tc>
                  <a:txBody>
                    <a:bodyPr/>
                    <a:lstStyle/>
                    <a:p>
                      <a:pPr algn="r" rtl="0" fontAlgn="b"/>
                      <a:r>
                        <a:rPr lang="en-US" sz="1200" u="none" strike="noStrike" dirty="0">
                          <a:effectLst/>
                        </a:rPr>
                        <a:t>28.4</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28.4 -28.13 = 0.27</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ctr"/>
                      <a:r>
                        <a:rPr lang="en-US" sz="1200" u="none" strike="noStrike" dirty="0">
                          <a:effectLst/>
                        </a:rPr>
                        <a:t>0.0729</a:t>
                      </a:r>
                      <a:endParaRPr lang="en-US" sz="1200" b="0" i="0" u="none" strike="noStrike" dirty="0">
                        <a:solidFill>
                          <a:srgbClr val="000000"/>
                        </a:solidFill>
                        <a:effectLst/>
                        <a:latin typeface="Calibri" charset="0"/>
                      </a:endParaRPr>
                    </a:p>
                  </a:txBody>
                  <a:tcPr marL="12700" marR="12700" marT="12700" marB="0" anchor="ctr"/>
                </a:tc>
              </a:tr>
              <a:tr h="257309">
                <a:tc>
                  <a:txBody>
                    <a:bodyPr/>
                    <a:lstStyle/>
                    <a:p>
                      <a:pPr algn="r" fontAlgn="ctr"/>
                      <a:r>
                        <a:rPr lang="en-US" sz="1200" u="none" strike="noStrike" dirty="0">
                          <a:effectLst/>
                        </a:rPr>
                        <a:t>10</a:t>
                      </a:r>
                      <a:endParaRPr lang="en-US" sz="1200" b="0" i="0" u="none" strike="noStrike" dirty="0">
                        <a:solidFill>
                          <a:srgbClr val="000000"/>
                        </a:solidFill>
                        <a:effectLst/>
                        <a:latin typeface="Calibri" charset="0"/>
                      </a:endParaRPr>
                    </a:p>
                  </a:txBody>
                  <a:tcPr marL="12700" marR="12700" marT="12700" marB="0" anchor="ctr"/>
                </a:tc>
                <a:tc>
                  <a:txBody>
                    <a:bodyPr/>
                    <a:lstStyle/>
                    <a:p>
                      <a:pPr algn="r" rtl="0" fontAlgn="b"/>
                      <a:r>
                        <a:rPr lang="en-US" sz="1200" u="none" strike="noStrike" dirty="0">
                          <a:effectLst/>
                        </a:rPr>
                        <a:t>28</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28 - 28.13 = -0.13</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ctr"/>
                      <a:r>
                        <a:rPr lang="en-US" sz="1200" u="none" strike="noStrike" dirty="0">
                          <a:effectLst/>
                        </a:rPr>
                        <a:t>0.0169</a:t>
                      </a:r>
                      <a:endParaRPr lang="en-US" sz="1200" b="0" i="0" u="none" strike="noStrike" dirty="0">
                        <a:solidFill>
                          <a:srgbClr val="000000"/>
                        </a:solidFill>
                        <a:effectLst/>
                        <a:latin typeface="Calibri" charset="0"/>
                      </a:endParaRPr>
                    </a:p>
                  </a:txBody>
                  <a:tcPr marL="12700" marR="12700" marT="12700" marB="0" anchor="ctr"/>
                </a:tc>
              </a:tr>
              <a:tr h="257309">
                <a:tc>
                  <a:txBody>
                    <a:bodyPr/>
                    <a:lstStyle/>
                    <a:p>
                      <a:pPr algn="ctr" fontAlgn="ctr"/>
                      <a:r>
                        <a:rPr lang="en-US" sz="1200" u="none" strike="noStrike" dirty="0">
                          <a:effectLst/>
                        </a:rPr>
                        <a:t>Total</a:t>
                      </a:r>
                      <a:endParaRPr lang="en-US" sz="1200" b="0" i="0" u="none" strike="noStrike" dirty="0">
                        <a:solidFill>
                          <a:srgbClr val="000000"/>
                        </a:solidFill>
                        <a:effectLst/>
                        <a:latin typeface="Calibri" charset="0"/>
                      </a:endParaRPr>
                    </a:p>
                  </a:txBody>
                  <a:tcPr marL="12700" marR="12700" marT="12700" marB="0" anchor="ctr"/>
                </a:tc>
                <a:tc>
                  <a:txBody>
                    <a:bodyPr/>
                    <a:lstStyle/>
                    <a:p>
                      <a:pPr algn="r" rtl="0" fontAlgn="b"/>
                      <a:r>
                        <a:rPr lang="en-US" sz="1200" u="none" strike="noStrike" dirty="0">
                          <a:effectLst/>
                        </a:rPr>
                        <a:t>28.13</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b"/>
                      <a:r>
                        <a:rPr lang="en-US" sz="1200" u="none" strike="noStrike" dirty="0">
                          <a:effectLst/>
                        </a:rPr>
                        <a:t>∑(x-x̄)² = 2.021</a:t>
                      </a:r>
                      <a:endParaRPr lang="en-US" sz="1200" b="0" i="0" u="none" strike="noStrike" dirty="0">
                        <a:solidFill>
                          <a:srgbClr val="000000"/>
                        </a:solidFill>
                        <a:effectLst/>
                        <a:latin typeface="Calibri (Body)" charset="0"/>
                      </a:endParaRPr>
                    </a:p>
                  </a:txBody>
                  <a:tcPr marL="12700" marR="12700" marT="12700" marB="0" anchor="b"/>
                </a:tc>
              </a:tr>
            </a:tbl>
          </a:graphicData>
        </a:graphic>
      </p:graphicFrame>
      <p:sp>
        <p:nvSpPr>
          <p:cNvPr id="2" name="Title 1"/>
          <p:cNvSpPr>
            <a:spLocks noGrp="1"/>
          </p:cNvSpPr>
          <p:nvPr>
            <p:ph type="title"/>
          </p:nvPr>
        </p:nvSpPr>
        <p:spPr/>
        <p:txBody>
          <a:bodyPr/>
          <a:lstStyle/>
          <a:p>
            <a:r>
              <a:rPr lang="en-US" dirty="0" smtClean="0"/>
              <a:t>Standard Deviation</a:t>
            </a:r>
            <a:endParaRPr lang="en-US" dirty="0"/>
          </a:p>
        </p:txBody>
      </p:sp>
      <p:sp>
        <p:nvSpPr>
          <p:cNvPr id="10" name="TextBox 9"/>
          <p:cNvSpPr txBox="1"/>
          <p:nvPr/>
        </p:nvSpPr>
        <p:spPr>
          <a:xfrm>
            <a:off x="7340600" y="2260600"/>
            <a:ext cx="4398063" cy="1200329"/>
          </a:xfrm>
          <a:prstGeom prst="rect">
            <a:avLst/>
          </a:prstGeom>
          <a:noFill/>
        </p:spPr>
        <p:txBody>
          <a:bodyPr wrap="none" rtlCol="0">
            <a:spAutoFit/>
          </a:bodyPr>
          <a:lstStyle/>
          <a:p>
            <a:pPr marL="285750" indent="-285750">
              <a:buFont typeface="Arial" charset="0"/>
              <a:buChar char="•"/>
            </a:pPr>
            <a:r>
              <a:rPr lang="en-US" dirty="0" smtClean="0">
                <a:solidFill>
                  <a:schemeClr val="accent1"/>
                </a:solidFill>
              </a:rPr>
              <a:t>Standard Deviation Formula = √∑</a:t>
            </a:r>
            <a:r>
              <a:rPr lang="en-US" dirty="0">
                <a:solidFill>
                  <a:schemeClr val="accent1"/>
                </a:solidFill>
              </a:rPr>
              <a:t>(x-x̄)</a:t>
            </a:r>
            <a:r>
              <a:rPr lang="en-US" dirty="0" smtClean="0">
                <a:solidFill>
                  <a:schemeClr val="accent1"/>
                </a:solidFill>
              </a:rPr>
              <a:t>²/n-1</a:t>
            </a:r>
          </a:p>
          <a:p>
            <a:pPr marL="742950" lvl="1" indent="-285750">
              <a:buFont typeface="Arial" charset="0"/>
              <a:buChar char="•"/>
            </a:pPr>
            <a:r>
              <a:rPr lang="en-US" dirty="0" smtClean="0">
                <a:solidFill>
                  <a:schemeClr val="accent1"/>
                </a:solidFill>
              </a:rPr>
              <a:t>= √(2.021) / 10 -1 </a:t>
            </a:r>
          </a:p>
          <a:p>
            <a:pPr marL="742950" lvl="1" indent="-285750">
              <a:buFont typeface="Arial" charset="0"/>
              <a:buChar char="•"/>
            </a:pPr>
            <a:r>
              <a:rPr lang="en-US" dirty="0" smtClean="0">
                <a:solidFill>
                  <a:schemeClr val="accent1"/>
                </a:solidFill>
              </a:rPr>
              <a:t>= √(2.021) / 9</a:t>
            </a:r>
          </a:p>
          <a:p>
            <a:pPr marL="742950" lvl="1" indent="-285750">
              <a:buFont typeface="Arial" charset="0"/>
              <a:buChar char="•"/>
            </a:pPr>
            <a:r>
              <a:rPr lang="en-US" dirty="0" smtClean="0">
                <a:solidFill>
                  <a:schemeClr val="accent1"/>
                </a:solidFill>
              </a:rPr>
              <a:t>≈ .47</a:t>
            </a:r>
            <a:endParaRPr lang="en-US" dirty="0">
              <a:solidFill>
                <a:schemeClr val="accent1"/>
              </a:solidFill>
            </a:endParaRPr>
          </a:p>
        </p:txBody>
      </p:sp>
      <p:sp>
        <p:nvSpPr>
          <p:cNvPr id="11" name="TextBox 10"/>
          <p:cNvSpPr txBox="1"/>
          <p:nvPr/>
        </p:nvSpPr>
        <p:spPr>
          <a:xfrm>
            <a:off x="7340600" y="3632200"/>
            <a:ext cx="4950201" cy="923330"/>
          </a:xfrm>
          <a:prstGeom prst="rect">
            <a:avLst/>
          </a:prstGeom>
          <a:noFill/>
        </p:spPr>
        <p:txBody>
          <a:bodyPr wrap="none" rtlCol="0">
            <a:spAutoFit/>
          </a:bodyPr>
          <a:lstStyle/>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dirty="0" smtClean="0">
                <a:solidFill>
                  <a:schemeClr val="accent1"/>
                </a:solidFill>
              </a:rPr>
              <a:t>Variance Formula = Standard Deviation Squared</a:t>
            </a:r>
          </a:p>
          <a:p>
            <a:pPr marL="742950" lvl="1" indent="-285750">
              <a:buFont typeface="Arial" charset="0"/>
              <a:buChar char="•"/>
            </a:pPr>
            <a:r>
              <a:rPr lang="en-US" dirty="0" smtClean="0">
                <a:solidFill>
                  <a:schemeClr val="accent1"/>
                </a:solidFill>
              </a:rPr>
              <a:t>= ≈.47²</a:t>
            </a:r>
          </a:p>
          <a:p>
            <a:pPr marL="742950" lvl="1" indent="-285750">
              <a:buFont typeface="Arial" charset="0"/>
              <a:buChar char="•"/>
            </a:pPr>
            <a:r>
              <a:rPr lang="en-US" dirty="0" smtClean="0">
                <a:solidFill>
                  <a:schemeClr val="accent1"/>
                </a:solidFill>
              </a:rPr>
              <a:t>≈ .22</a:t>
            </a:r>
            <a:endParaRPr lang="en-US" dirty="0">
              <a:solidFill>
                <a:schemeClr val="accent1"/>
              </a:solidFill>
            </a:endParaRPr>
          </a:p>
        </p:txBody>
      </p:sp>
      <p:sp>
        <p:nvSpPr>
          <p:cNvPr id="15" name="Rectangle 14"/>
          <p:cNvSpPr/>
          <p:nvPr/>
        </p:nvSpPr>
        <p:spPr>
          <a:xfrm>
            <a:off x="6769099" y="5117866"/>
            <a:ext cx="415119" cy="248663"/>
          </a:xfrm>
          <a:prstGeom prst="rect">
            <a:avLst/>
          </a:prstGeom>
          <a:solidFill>
            <a:srgbClr val="FFFC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0333673" y="2334839"/>
            <a:ext cx="956628" cy="202760"/>
          </a:xfrm>
          <a:prstGeom prst="rect">
            <a:avLst/>
          </a:prstGeom>
          <a:solidFill>
            <a:srgbClr val="FFFC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1245377" y="2353197"/>
            <a:ext cx="197324" cy="258641"/>
          </a:xfrm>
          <a:prstGeom prst="rect">
            <a:avLst/>
          </a:prstGeom>
          <a:solidFill>
            <a:srgbClr val="FFFC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a:off x="1450622" y="2569185"/>
            <a:ext cx="541020" cy="2374666"/>
          </a:xfrm>
          <a:custGeom>
            <a:avLst/>
            <a:gdLst>
              <a:gd name="connsiteX0" fmla="*/ 596900 w 596900"/>
              <a:gd name="connsiteY0" fmla="*/ 0 h 2578632"/>
              <a:gd name="connsiteX1" fmla="*/ 482600 w 596900"/>
              <a:gd name="connsiteY1" fmla="*/ 38100 h 2578632"/>
              <a:gd name="connsiteX2" fmla="*/ 444500 w 596900"/>
              <a:gd name="connsiteY2" fmla="*/ 76200 h 2578632"/>
              <a:gd name="connsiteX3" fmla="*/ 406400 w 596900"/>
              <a:gd name="connsiteY3" fmla="*/ 101600 h 2578632"/>
              <a:gd name="connsiteX4" fmla="*/ 266700 w 596900"/>
              <a:gd name="connsiteY4" fmla="*/ 215900 h 2578632"/>
              <a:gd name="connsiteX5" fmla="*/ 228600 w 596900"/>
              <a:gd name="connsiteY5" fmla="*/ 279400 h 2578632"/>
              <a:gd name="connsiteX6" fmla="*/ 190500 w 596900"/>
              <a:gd name="connsiteY6" fmla="*/ 330200 h 2578632"/>
              <a:gd name="connsiteX7" fmla="*/ 165100 w 596900"/>
              <a:gd name="connsiteY7" fmla="*/ 419100 h 2578632"/>
              <a:gd name="connsiteX8" fmla="*/ 152400 w 596900"/>
              <a:gd name="connsiteY8" fmla="*/ 457200 h 2578632"/>
              <a:gd name="connsiteX9" fmla="*/ 127000 w 596900"/>
              <a:gd name="connsiteY9" fmla="*/ 546100 h 2578632"/>
              <a:gd name="connsiteX10" fmla="*/ 127000 w 596900"/>
              <a:gd name="connsiteY10" fmla="*/ 876300 h 2578632"/>
              <a:gd name="connsiteX11" fmla="*/ 139700 w 596900"/>
              <a:gd name="connsiteY11" fmla="*/ 914400 h 2578632"/>
              <a:gd name="connsiteX12" fmla="*/ 190500 w 596900"/>
              <a:gd name="connsiteY12" fmla="*/ 990600 h 2578632"/>
              <a:gd name="connsiteX13" fmla="*/ 254000 w 596900"/>
              <a:gd name="connsiteY13" fmla="*/ 1054100 h 2578632"/>
              <a:gd name="connsiteX14" fmla="*/ 317500 w 596900"/>
              <a:gd name="connsiteY14" fmla="*/ 1117600 h 2578632"/>
              <a:gd name="connsiteX15" fmla="*/ 342900 w 596900"/>
              <a:gd name="connsiteY15" fmla="*/ 1155700 h 2578632"/>
              <a:gd name="connsiteX16" fmla="*/ 381000 w 596900"/>
              <a:gd name="connsiteY16" fmla="*/ 1193800 h 2578632"/>
              <a:gd name="connsiteX17" fmla="*/ 368300 w 596900"/>
              <a:gd name="connsiteY17" fmla="*/ 1231900 h 2578632"/>
              <a:gd name="connsiteX18" fmla="*/ 279400 w 596900"/>
              <a:gd name="connsiteY18" fmla="*/ 1257300 h 2578632"/>
              <a:gd name="connsiteX19" fmla="*/ 127000 w 596900"/>
              <a:gd name="connsiteY19" fmla="*/ 1384300 h 2578632"/>
              <a:gd name="connsiteX20" fmla="*/ 101600 w 596900"/>
              <a:gd name="connsiteY20" fmla="*/ 1435100 h 2578632"/>
              <a:gd name="connsiteX21" fmla="*/ 38100 w 596900"/>
              <a:gd name="connsiteY21" fmla="*/ 1651000 h 2578632"/>
              <a:gd name="connsiteX22" fmla="*/ 25400 w 596900"/>
              <a:gd name="connsiteY22" fmla="*/ 1701800 h 2578632"/>
              <a:gd name="connsiteX23" fmla="*/ 12700 w 596900"/>
              <a:gd name="connsiteY23" fmla="*/ 1752600 h 2578632"/>
              <a:gd name="connsiteX24" fmla="*/ 0 w 596900"/>
              <a:gd name="connsiteY24" fmla="*/ 1828800 h 2578632"/>
              <a:gd name="connsiteX25" fmla="*/ 12700 w 596900"/>
              <a:gd name="connsiteY25" fmla="*/ 2286000 h 2578632"/>
              <a:gd name="connsiteX26" fmla="*/ 38100 w 596900"/>
              <a:gd name="connsiteY26" fmla="*/ 2362200 h 2578632"/>
              <a:gd name="connsiteX27" fmla="*/ 63500 w 596900"/>
              <a:gd name="connsiteY27" fmla="*/ 2400300 h 2578632"/>
              <a:gd name="connsiteX28" fmla="*/ 101600 w 596900"/>
              <a:gd name="connsiteY28" fmla="*/ 2476500 h 2578632"/>
              <a:gd name="connsiteX29" fmla="*/ 139700 w 596900"/>
              <a:gd name="connsiteY29" fmla="*/ 2501900 h 2578632"/>
              <a:gd name="connsiteX30" fmla="*/ 165100 w 596900"/>
              <a:gd name="connsiteY30" fmla="*/ 2540000 h 2578632"/>
              <a:gd name="connsiteX31" fmla="*/ 304800 w 596900"/>
              <a:gd name="connsiteY31" fmla="*/ 2578100 h 2578632"/>
              <a:gd name="connsiteX32" fmla="*/ 330200 w 596900"/>
              <a:gd name="connsiteY32" fmla="*/ 2578100 h 257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6900" h="2578632">
                <a:moveTo>
                  <a:pt x="596900" y="0"/>
                </a:moveTo>
                <a:cubicBezTo>
                  <a:pt x="548142" y="9752"/>
                  <a:pt x="523496" y="8889"/>
                  <a:pt x="482600" y="38100"/>
                </a:cubicBezTo>
                <a:cubicBezTo>
                  <a:pt x="467985" y="48539"/>
                  <a:pt x="458298" y="64702"/>
                  <a:pt x="444500" y="76200"/>
                </a:cubicBezTo>
                <a:cubicBezTo>
                  <a:pt x="432774" y="85971"/>
                  <a:pt x="418744" y="92622"/>
                  <a:pt x="406400" y="101600"/>
                </a:cubicBezTo>
                <a:cubicBezTo>
                  <a:pt x="382977" y="118635"/>
                  <a:pt x="295470" y="177540"/>
                  <a:pt x="266700" y="215900"/>
                </a:cubicBezTo>
                <a:cubicBezTo>
                  <a:pt x="251889" y="235647"/>
                  <a:pt x="242292" y="258861"/>
                  <a:pt x="228600" y="279400"/>
                </a:cubicBezTo>
                <a:cubicBezTo>
                  <a:pt x="216859" y="297012"/>
                  <a:pt x="203200" y="313267"/>
                  <a:pt x="190500" y="330200"/>
                </a:cubicBezTo>
                <a:cubicBezTo>
                  <a:pt x="182033" y="359833"/>
                  <a:pt x="173956" y="389581"/>
                  <a:pt x="165100" y="419100"/>
                </a:cubicBezTo>
                <a:cubicBezTo>
                  <a:pt x="161253" y="431922"/>
                  <a:pt x="156078" y="444328"/>
                  <a:pt x="152400" y="457200"/>
                </a:cubicBezTo>
                <a:cubicBezTo>
                  <a:pt x="120506" y="568828"/>
                  <a:pt x="157450" y="454749"/>
                  <a:pt x="127000" y="546100"/>
                </a:cubicBezTo>
                <a:cubicBezTo>
                  <a:pt x="109268" y="705689"/>
                  <a:pt x="106541" y="671706"/>
                  <a:pt x="127000" y="876300"/>
                </a:cubicBezTo>
                <a:cubicBezTo>
                  <a:pt x="128332" y="889621"/>
                  <a:pt x="133199" y="902698"/>
                  <a:pt x="139700" y="914400"/>
                </a:cubicBezTo>
                <a:cubicBezTo>
                  <a:pt x="154525" y="941085"/>
                  <a:pt x="173567" y="965200"/>
                  <a:pt x="190500" y="990600"/>
                </a:cubicBezTo>
                <a:cubicBezTo>
                  <a:pt x="224367" y="1041400"/>
                  <a:pt x="203200" y="1020233"/>
                  <a:pt x="254000" y="1054100"/>
                </a:cubicBezTo>
                <a:cubicBezTo>
                  <a:pt x="321733" y="1155700"/>
                  <a:pt x="232833" y="1032933"/>
                  <a:pt x="317500" y="1117600"/>
                </a:cubicBezTo>
                <a:cubicBezTo>
                  <a:pt x="328293" y="1128393"/>
                  <a:pt x="333129" y="1143974"/>
                  <a:pt x="342900" y="1155700"/>
                </a:cubicBezTo>
                <a:cubicBezTo>
                  <a:pt x="354398" y="1169498"/>
                  <a:pt x="368300" y="1181100"/>
                  <a:pt x="381000" y="1193800"/>
                </a:cubicBezTo>
                <a:cubicBezTo>
                  <a:pt x="376767" y="1206500"/>
                  <a:pt x="377766" y="1222434"/>
                  <a:pt x="368300" y="1231900"/>
                </a:cubicBezTo>
                <a:cubicBezTo>
                  <a:pt x="362227" y="1237973"/>
                  <a:pt x="279839" y="1257190"/>
                  <a:pt x="279400" y="1257300"/>
                </a:cubicBezTo>
                <a:cubicBezTo>
                  <a:pt x="235638" y="1286474"/>
                  <a:pt x="151446" y="1335407"/>
                  <a:pt x="127000" y="1384300"/>
                </a:cubicBezTo>
                <a:cubicBezTo>
                  <a:pt x="118533" y="1401233"/>
                  <a:pt x="108396" y="1417430"/>
                  <a:pt x="101600" y="1435100"/>
                </a:cubicBezTo>
                <a:cubicBezTo>
                  <a:pt x="66501" y="1526358"/>
                  <a:pt x="61037" y="1559253"/>
                  <a:pt x="38100" y="1651000"/>
                </a:cubicBezTo>
                <a:lnTo>
                  <a:pt x="25400" y="1701800"/>
                </a:lnTo>
                <a:cubicBezTo>
                  <a:pt x="21167" y="1718733"/>
                  <a:pt x="15569" y="1735383"/>
                  <a:pt x="12700" y="1752600"/>
                </a:cubicBezTo>
                <a:lnTo>
                  <a:pt x="0" y="1828800"/>
                </a:lnTo>
                <a:cubicBezTo>
                  <a:pt x="4233" y="1981200"/>
                  <a:pt x="1838" y="2133929"/>
                  <a:pt x="12700" y="2286000"/>
                </a:cubicBezTo>
                <a:cubicBezTo>
                  <a:pt x="14608" y="2312706"/>
                  <a:pt x="23248" y="2339923"/>
                  <a:pt x="38100" y="2362200"/>
                </a:cubicBezTo>
                <a:cubicBezTo>
                  <a:pt x="46567" y="2374900"/>
                  <a:pt x="56674" y="2386648"/>
                  <a:pt x="63500" y="2400300"/>
                </a:cubicBezTo>
                <a:cubicBezTo>
                  <a:pt x="84158" y="2441617"/>
                  <a:pt x="65204" y="2440104"/>
                  <a:pt x="101600" y="2476500"/>
                </a:cubicBezTo>
                <a:cubicBezTo>
                  <a:pt x="112393" y="2487293"/>
                  <a:pt x="127000" y="2493433"/>
                  <a:pt x="139700" y="2501900"/>
                </a:cubicBezTo>
                <a:cubicBezTo>
                  <a:pt x="148167" y="2514600"/>
                  <a:pt x="152157" y="2531910"/>
                  <a:pt x="165100" y="2540000"/>
                </a:cubicBezTo>
                <a:cubicBezTo>
                  <a:pt x="190100" y="2555625"/>
                  <a:pt x="272835" y="2573534"/>
                  <a:pt x="304800" y="2578100"/>
                </a:cubicBezTo>
                <a:cubicBezTo>
                  <a:pt x="313182" y="2579297"/>
                  <a:pt x="321733" y="2578100"/>
                  <a:pt x="330200" y="25781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66015">
            <a:off x="5986933" y="947737"/>
            <a:ext cx="1564332" cy="1173250"/>
          </a:xfrm>
          <a:prstGeom prst="rect">
            <a:avLst/>
          </a:prstGeom>
        </p:spPr>
      </p:pic>
      <p:sp>
        <p:nvSpPr>
          <p:cNvPr id="5" name="Slide Number Placeholder 4"/>
          <p:cNvSpPr>
            <a:spLocks noGrp="1"/>
          </p:cNvSpPr>
          <p:nvPr>
            <p:ph type="sldNum" sz="quarter" idx="12"/>
          </p:nvPr>
        </p:nvSpPr>
        <p:spPr/>
        <p:txBody>
          <a:bodyPr/>
          <a:lstStyle/>
          <a:p>
            <a:fld id="{F3A72EEF-4855-934A-98CB-99F09410EB61}" type="slidenum">
              <a:rPr lang="en-US" smtClean="0"/>
              <a:t>17</a:t>
            </a:fld>
            <a:endParaRPr lang="en-US" dirty="0"/>
          </a:p>
        </p:txBody>
      </p:sp>
    </p:spTree>
    <p:extLst>
      <p:ext uri="{BB962C8B-B14F-4D97-AF65-F5344CB8AC3E}">
        <p14:creationId xmlns:p14="http://schemas.microsoft.com/office/powerpoint/2010/main" val="12845905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5"/>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1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7"/>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4267829"/>
              </p:ext>
            </p:extLst>
          </p:nvPr>
        </p:nvGraphicFramePr>
        <p:xfrm>
          <a:off x="1031479" y="1977127"/>
          <a:ext cx="6126283" cy="3390772"/>
        </p:xfrm>
        <a:graphic>
          <a:graphicData uri="http://schemas.openxmlformats.org/drawingml/2006/table">
            <a:tbl>
              <a:tblPr>
                <a:tableStyleId>{5C22544A-7EE6-4342-B048-85BDC9FD1C3A}</a:tableStyleId>
              </a:tblPr>
              <a:tblGrid>
                <a:gridCol w="993852"/>
                <a:gridCol w="1335025"/>
                <a:gridCol w="1972871"/>
                <a:gridCol w="1824535"/>
              </a:tblGrid>
              <a:tr h="480714">
                <a:tc>
                  <a:txBody>
                    <a:bodyPr/>
                    <a:lstStyle/>
                    <a:p>
                      <a:pPr algn="ctr" fontAlgn="ctr"/>
                      <a:r>
                        <a:rPr lang="en-US" sz="1200" u="none" strike="noStrike" dirty="0">
                          <a:effectLst/>
                        </a:rPr>
                        <a:t>Shorts </a:t>
                      </a:r>
                      <a:r>
                        <a:rPr lang="en-US" sz="1200" u="none" strike="noStrike" dirty="0" smtClean="0">
                          <a:effectLst/>
                        </a:rPr>
                        <a:t>Kohl’s</a:t>
                      </a:r>
                      <a:endParaRPr lang="en-US" sz="1200" b="0" i="0" u="none" strike="noStrike" dirty="0">
                        <a:solidFill>
                          <a:srgbClr val="000000"/>
                        </a:solidFill>
                        <a:effectLst/>
                        <a:latin typeface="Calibri" charset="0"/>
                      </a:endParaRPr>
                    </a:p>
                  </a:txBody>
                  <a:tcPr marL="12700" marR="12700" marT="12700" marB="0" anchor="ctr"/>
                </a:tc>
                <a:tc>
                  <a:txBody>
                    <a:bodyPr/>
                    <a:lstStyle/>
                    <a:p>
                      <a:pPr algn="ctr" fontAlgn="ctr"/>
                      <a:r>
                        <a:rPr lang="en-US" sz="1200" u="none" strike="noStrike" dirty="0">
                          <a:effectLst/>
                        </a:rPr>
                        <a:t>Measurement (x)</a:t>
                      </a:r>
                      <a:endParaRPr lang="en-US" sz="1200" b="0" i="0" u="none" strike="noStrike" dirty="0">
                        <a:solidFill>
                          <a:srgbClr val="000000"/>
                        </a:solidFill>
                        <a:effectLst/>
                        <a:latin typeface="Calibri" charset="0"/>
                      </a:endParaRPr>
                    </a:p>
                  </a:txBody>
                  <a:tcPr marL="12700" marR="12700" marT="12700" marB="0" anchor="ctr"/>
                </a:tc>
                <a:tc>
                  <a:txBody>
                    <a:bodyPr/>
                    <a:lstStyle/>
                    <a:p>
                      <a:pPr algn="ctr" fontAlgn="ctr"/>
                      <a:endParaRPr lang="en-US" sz="1200" u="none" strike="noStrike" dirty="0" smtClean="0">
                        <a:effectLst/>
                      </a:endParaRPr>
                    </a:p>
                    <a:p>
                      <a:pPr algn="ctr" fontAlgn="ctr"/>
                      <a:r>
                        <a:rPr lang="en-US" sz="1200" u="none" strike="noStrike" dirty="0" smtClean="0">
                          <a:effectLst/>
                        </a:rPr>
                        <a:t>Deviation </a:t>
                      </a:r>
                      <a:r>
                        <a:rPr lang="en-US" sz="1200" u="none" strike="noStrike" dirty="0">
                          <a:effectLst/>
                        </a:rPr>
                        <a:t>from mean (x-x̄)</a:t>
                      </a:r>
                      <a:br>
                        <a:rPr lang="en-US" sz="1200" u="none" strike="noStrike" dirty="0">
                          <a:effectLst/>
                        </a:rPr>
                      </a:br>
                      <a:endParaRPr lang="en-US" sz="1200" b="0" i="0" u="none" strike="noStrike" dirty="0">
                        <a:solidFill>
                          <a:srgbClr val="000000"/>
                        </a:solidFill>
                        <a:effectLst/>
                        <a:latin typeface="Calibri" charset="0"/>
                      </a:endParaRPr>
                    </a:p>
                  </a:txBody>
                  <a:tcPr marL="12700" marR="12700" marT="12700" marB="0" anchor="ctr"/>
                </a:tc>
                <a:tc>
                  <a:txBody>
                    <a:bodyPr/>
                    <a:lstStyle/>
                    <a:p>
                      <a:pPr algn="ctr" rtl="0" fontAlgn="ctr"/>
                      <a:r>
                        <a:rPr lang="en-US" sz="1200" u="none" strike="noStrike" dirty="0">
                          <a:effectLst/>
                        </a:rPr>
                        <a:t>Deviation squared (x-x̄)²</a:t>
                      </a:r>
                      <a:endParaRPr lang="en-US" sz="1200" b="0" i="0" u="none" strike="noStrike" dirty="0">
                        <a:solidFill>
                          <a:srgbClr val="000000"/>
                        </a:solidFill>
                        <a:effectLst/>
                        <a:latin typeface="Calibri" charset="0"/>
                      </a:endParaRPr>
                    </a:p>
                  </a:txBody>
                  <a:tcPr marL="12700" marR="12700" marT="12700" marB="0" anchor="ctr"/>
                </a:tc>
              </a:tr>
              <a:tr h="258101">
                <a:tc>
                  <a:txBody>
                    <a:bodyPr/>
                    <a:lstStyle/>
                    <a:p>
                      <a:pPr algn="r" fontAlgn="ctr"/>
                      <a:r>
                        <a:rPr lang="en-US" sz="1200" u="none" strike="noStrike" dirty="0">
                          <a:effectLst/>
                        </a:rPr>
                        <a:t>1</a:t>
                      </a:r>
                      <a:endParaRPr lang="en-US" sz="1200" b="0" i="0" u="none" strike="noStrike" dirty="0">
                        <a:solidFill>
                          <a:srgbClr val="000000"/>
                        </a:solidFill>
                        <a:effectLst/>
                        <a:latin typeface="Calibri" charset="0"/>
                      </a:endParaRPr>
                    </a:p>
                  </a:txBody>
                  <a:tcPr marL="12700" marR="12700" marT="12700" marB="0" anchor="ctr"/>
                </a:tc>
                <a:tc>
                  <a:txBody>
                    <a:bodyPr/>
                    <a:lstStyle/>
                    <a:p>
                      <a:pPr algn="r" rtl="0" fontAlgn="b"/>
                      <a:r>
                        <a:rPr lang="en-US" sz="1200" u="none" strike="noStrike" dirty="0">
                          <a:effectLst/>
                        </a:rPr>
                        <a:t>25.3</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25.3 - 26.1 = -0.8</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ctr"/>
                      <a:r>
                        <a:rPr lang="en-US" sz="1200" u="none" strike="noStrike" dirty="0">
                          <a:effectLst/>
                        </a:rPr>
                        <a:t>0.64</a:t>
                      </a:r>
                      <a:endParaRPr lang="en-US" sz="1200" b="0" i="0" u="none" strike="noStrike" dirty="0">
                        <a:solidFill>
                          <a:srgbClr val="000000"/>
                        </a:solidFill>
                        <a:effectLst/>
                        <a:latin typeface="Calibri" charset="0"/>
                      </a:endParaRPr>
                    </a:p>
                  </a:txBody>
                  <a:tcPr marL="12700" marR="12700" marT="12700" marB="0" anchor="ctr"/>
                </a:tc>
              </a:tr>
              <a:tr h="258101">
                <a:tc>
                  <a:txBody>
                    <a:bodyPr/>
                    <a:lstStyle/>
                    <a:p>
                      <a:pPr algn="r" fontAlgn="ctr"/>
                      <a:r>
                        <a:rPr lang="en-US" sz="1200" u="none" strike="noStrike" dirty="0">
                          <a:effectLst/>
                        </a:rPr>
                        <a:t>2</a:t>
                      </a:r>
                      <a:endParaRPr lang="en-US" sz="1200" b="0" i="0" u="none" strike="noStrike" dirty="0">
                        <a:solidFill>
                          <a:srgbClr val="000000"/>
                        </a:solidFill>
                        <a:effectLst/>
                        <a:latin typeface="Calibri" charset="0"/>
                      </a:endParaRPr>
                    </a:p>
                  </a:txBody>
                  <a:tcPr marL="12700" marR="12700" marT="12700" marB="0" anchor="ctr"/>
                </a:tc>
                <a:tc>
                  <a:txBody>
                    <a:bodyPr/>
                    <a:lstStyle/>
                    <a:p>
                      <a:pPr algn="r" rtl="0" fontAlgn="b"/>
                      <a:r>
                        <a:rPr lang="en-US" sz="1200" u="none" strike="noStrike" dirty="0">
                          <a:effectLst/>
                        </a:rPr>
                        <a:t>27.4</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27.4 - 26.1 = 1.3</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ctr"/>
                      <a:r>
                        <a:rPr lang="en-US" sz="1200" u="none" strike="noStrike" dirty="0">
                          <a:effectLst/>
                        </a:rPr>
                        <a:t>1.69</a:t>
                      </a:r>
                      <a:endParaRPr lang="en-US" sz="1200" b="0" i="0" u="none" strike="noStrike" dirty="0">
                        <a:solidFill>
                          <a:srgbClr val="000000"/>
                        </a:solidFill>
                        <a:effectLst/>
                        <a:latin typeface="Calibri" charset="0"/>
                      </a:endParaRPr>
                    </a:p>
                  </a:txBody>
                  <a:tcPr marL="12700" marR="12700" marT="12700" marB="0" anchor="ctr"/>
                </a:tc>
              </a:tr>
              <a:tr h="258101">
                <a:tc>
                  <a:txBody>
                    <a:bodyPr/>
                    <a:lstStyle/>
                    <a:p>
                      <a:pPr algn="r" fontAlgn="ctr"/>
                      <a:r>
                        <a:rPr lang="en-US" sz="1200" u="none" strike="noStrike" dirty="0">
                          <a:effectLst/>
                        </a:rPr>
                        <a:t>3</a:t>
                      </a:r>
                      <a:endParaRPr lang="en-US" sz="1200" b="0" i="0" u="none" strike="noStrike" dirty="0">
                        <a:solidFill>
                          <a:srgbClr val="000000"/>
                        </a:solidFill>
                        <a:effectLst/>
                        <a:latin typeface="Calibri" charset="0"/>
                      </a:endParaRPr>
                    </a:p>
                  </a:txBody>
                  <a:tcPr marL="12700" marR="12700" marT="12700" marB="0" anchor="ctr"/>
                </a:tc>
                <a:tc>
                  <a:txBody>
                    <a:bodyPr/>
                    <a:lstStyle/>
                    <a:p>
                      <a:pPr algn="r" rtl="0" fontAlgn="b"/>
                      <a:r>
                        <a:rPr lang="en-US" sz="1200" u="none" strike="noStrike" dirty="0">
                          <a:effectLst/>
                        </a:rPr>
                        <a:t>26.2</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26.2 - 26.1 = 0.1</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ctr"/>
                      <a:r>
                        <a:rPr lang="en-US" sz="1200" u="none" strike="noStrike" dirty="0">
                          <a:effectLst/>
                        </a:rPr>
                        <a:t>0.01</a:t>
                      </a:r>
                      <a:endParaRPr lang="en-US" sz="1200" b="0" i="0" u="none" strike="noStrike" dirty="0">
                        <a:solidFill>
                          <a:srgbClr val="000000"/>
                        </a:solidFill>
                        <a:effectLst/>
                        <a:latin typeface="Calibri" charset="0"/>
                      </a:endParaRPr>
                    </a:p>
                  </a:txBody>
                  <a:tcPr marL="12700" marR="12700" marT="12700" marB="0" anchor="ctr"/>
                </a:tc>
              </a:tr>
              <a:tr h="258101">
                <a:tc>
                  <a:txBody>
                    <a:bodyPr/>
                    <a:lstStyle/>
                    <a:p>
                      <a:pPr algn="r" fontAlgn="ctr"/>
                      <a:r>
                        <a:rPr lang="en-US" sz="1200" u="none" strike="noStrike" dirty="0">
                          <a:effectLst/>
                        </a:rPr>
                        <a:t>4</a:t>
                      </a:r>
                      <a:endParaRPr lang="en-US" sz="1200" b="0" i="0" u="none" strike="noStrike" dirty="0">
                        <a:solidFill>
                          <a:srgbClr val="000000"/>
                        </a:solidFill>
                        <a:effectLst/>
                        <a:latin typeface="Calibri" charset="0"/>
                      </a:endParaRPr>
                    </a:p>
                  </a:txBody>
                  <a:tcPr marL="12700" marR="12700" marT="12700" marB="0" anchor="ctr"/>
                </a:tc>
                <a:tc>
                  <a:txBody>
                    <a:bodyPr/>
                    <a:lstStyle/>
                    <a:p>
                      <a:pPr algn="r" rtl="0" fontAlgn="b"/>
                      <a:r>
                        <a:rPr lang="en-US" sz="1200" u="none" strike="noStrike" dirty="0">
                          <a:effectLst/>
                        </a:rPr>
                        <a:t>25.5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25.5 - 26.1 = -0.6</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ctr"/>
                      <a:r>
                        <a:rPr lang="en-US" sz="1200" u="none" strike="noStrike" dirty="0">
                          <a:effectLst/>
                        </a:rPr>
                        <a:t>0.36</a:t>
                      </a:r>
                      <a:endParaRPr lang="en-US" sz="1200" b="0" i="0" u="none" strike="noStrike" dirty="0">
                        <a:solidFill>
                          <a:srgbClr val="000000"/>
                        </a:solidFill>
                        <a:effectLst/>
                        <a:latin typeface="Calibri" charset="0"/>
                      </a:endParaRPr>
                    </a:p>
                  </a:txBody>
                  <a:tcPr marL="12700" marR="12700" marT="12700" marB="0" anchor="ctr"/>
                </a:tc>
              </a:tr>
              <a:tr h="248422">
                <a:tc>
                  <a:txBody>
                    <a:bodyPr/>
                    <a:lstStyle/>
                    <a:p>
                      <a:pPr algn="r" fontAlgn="ctr"/>
                      <a:r>
                        <a:rPr lang="en-US" sz="1200" u="none" strike="noStrike" dirty="0">
                          <a:effectLst/>
                        </a:rPr>
                        <a:t>5</a:t>
                      </a:r>
                      <a:endParaRPr lang="en-US" sz="1200" b="0" i="0" u="none" strike="noStrike" dirty="0">
                        <a:solidFill>
                          <a:srgbClr val="000000"/>
                        </a:solidFill>
                        <a:effectLst/>
                        <a:latin typeface="Calibri" charset="0"/>
                      </a:endParaRPr>
                    </a:p>
                  </a:txBody>
                  <a:tcPr marL="12700" marR="12700" marT="12700" marB="0" anchor="ctr"/>
                </a:tc>
                <a:tc>
                  <a:txBody>
                    <a:bodyPr/>
                    <a:lstStyle/>
                    <a:p>
                      <a:pPr algn="r" rtl="0" fontAlgn="b"/>
                      <a:r>
                        <a:rPr lang="en-US" sz="1200" u="none" strike="noStrike" dirty="0">
                          <a:effectLst/>
                        </a:rPr>
                        <a:t>25.4</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25.4 - 26.1 = -0.7</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ctr"/>
                      <a:r>
                        <a:rPr lang="en-US" sz="1200" u="none" strike="noStrike" dirty="0">
                          <a:effectLst/>
                        </a:rPr>
                        <a:t>0.49</a:t>
                      </a:r>
                      <a:endParaRPr lang="en-US" sz="1200" b="0" i="0" u="none" strike="noStrike" dirty="0">
                        <a:solidFill>
                          <a:srgbClr val="000000"/>
                        </a:solidFill>
                        <a:effectLst/>
                        <a:latin typeface="Calibri" charset="0"/>
                      </a:endParaRPr>
                    </a:p>
                  </a:txBody>
                  <a:tcPr marL="12700" marR="12700" marT="12700" marB="0" anchor="ctr"/>
                </a:tc>
              </a:tr>
              <a:tr h="258101">
                <a:tc>
                  <a:txBody>
                    <a:bodyPr/>
                    <a:lstStyle/>
                    <a:p>
                      <a:pPr algn="r" fontAlgn="ctr"/>
                      <a:r>
                        <a:rPr lang="en-US" sz="1200" u="none" strike="noStrike" dirty="0">
                          <a:effectLst/>
                        </a:rPr>
                        <a:t>6</a:t>
                      </a:r>
                      <a:endParaRPr lang="en-US" sz="1200" b="0" i="0" u="none" strike="noStrike" dirty="0">
                        <a:solidFill>
                          <a:srgbClr val="000000"/>
                        </a:solidFill>
                        <a:effectLst/>
                        <a:latin typeface="Calibri" charset="0"/>
                      </a:endParaRPr>
                    </a:p>
                  </a:txBody>
                  <a:tcPr marL="12700" marR="12700" marT="12700" marB="0" anchor="ctr"/>
                </a:tc>
                <a:tc>
                  <a:txBody>
                    <a:bodyPr/>
                    <a:lstStyle/>
                    <a:p>
                      <a:pPr algn="r" rtl="0" fontAlgn="b"/>
                      <a:r>
                        <a:rPr lang="en-US" sz="1200" u="none" strike="noStrike" dirty="0">
                          <a:effectLst/>
                        </a:rPr>
                        <a:t>26.8</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26.8 - 26.1 = 0.7</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ctr"/>
                      <a:r>
                        <a:rPr lang="en-US" sz="1200" u="none" strike="noStrike" dirty="0">
                          <a:effectLst/>
                        </a:rPr>
                        <a:t>0.49</a:t>
                      </a:r>
                      <a:endParaRPr lang="en-US" sz="1200" b="0" i="0" u="none" strike="noStrike" dirty="0">
                        <a:solidFill>
                          <a:srgbClr val="000000"/>
                        </a:solidFill>
                        <a:effectLst/>
                        <a:latin typeface="Calibri" charset="0"/>
                      </a:endParaRPr>
                    </a:p>
                  </a:txBody>
                  <a:tcPr marL="12700" marR="12700" marT="12700" marB="0" anchor="ctr"/>
                </a:tc>
              </a:tr>
              <a:tr h="258101">
                <a:tc>
                  <a:txBody>
                    <a:bodyPr/>
                    <a:lstStyle/>
                    <a:p>
                      <a:pPr algn="r" fontAlgn="ctr"/>
                      <a:r>
                        <a:rPr lang="en-US" sz="1200" u="none" strike="noStrike" dirty="0">
                          <a:effectLst/>
                        </a:rPr>
                        <a:t>7</a:t>
                      </a:r>
                      <a:endParaRPr lang="en-US" sz="1200" b="0" i="0" u="none" strike="noStrike" dirty="0">
                        <a:solidFill>
                          <a:srgbClr val="000000"/>
                        </a:solidFill>
                        <a:effectLst/>
                        <a:latin typeface="Calibri" charset="0"/>
                      </a:endParaRPr>
                    </a:p>
                  </a:txBody>
                  <a:tcPr marL="12700" marR="12700" marT="12700" marB="0" anchor="ctr"/>
                </a:tc>
                <a:tc>
                  <a:txBody>
                    <a:bodyPr/>
                    <a:lstStyle/>
                    <a:p>
                      <a:pPr algn="r" rtl="0" fontAlgn="b"/>
                      <a:r>
                        <a:rPr lang="en-US" sz="1200" u="none" strike="noStrike" dirty="0">
                          <a:effectLst/>
                        </a:rPr>
                        <a:t>26.8</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26.8 - 26.1 = 0.7</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ctr"/>
                      <a:r>
                        <a:rPr lang="en-US" sz="1200" u="none" strike="noStrike" dirty="0">
                          <a:effectLst/>
                        </a:rPr>
                        <a:t>0.49</a:t>
                      </a:r>
                      <a:endParaRPr lang="en-US" sz="1200" b="0" i="0" u="none" strike="noStrike" dirty="0">
                        <a:solidFill>
                          <a:srgbClr val="000000"/>
                        </a:solidFill>
                        <a:effectLst/>
                        <a:latin typeface="Calibri" charset="0"/>
                      </a:endParaRPr>
                    </a:p>
                  </a:txBody>
                  <a:tcPr marL="12700" marR="12700" marT="12700" marB="0" anchor="ctr"/>
                </a:tc>
              </a:tr>
              <a:tr h="258101">
                <a:tc>
                  <a:txBody>
                    <a:bodyPr/>
                    <a:lstStyle/>
                    <a:p>
                      <a:pPr algn="r" fontAlgn="ctr"/>
                      <a:r>
                        <a:rPr lang="en-US" sz="1200" u="none" strike="noStrike" dirty="0">
                          <a:effectLst/>
                        </a:rPr>
                        <a:t>8</a:t>
                      </a:r>
                      <a:endParaRPr lang="en-US" sz="1200" b="0" i="0" u="none" strike="noStrike" dirty="0">
                        <a:solidFill>
                          <a:srgbClr val="000000"/>
                        </a:solidFill>
                        <a:effectLst/>
                        <a:latin typeface="Calibri" charset="0"/>
                      </a:endParaRPr>
                    </a:p>
                  </a:txBody>
                  <a:tcPr marL="12700" marR="12700" marT="12700" marB="0" anchor="ctr"/>
                </a:tc>
                <a:tc>
                  <a:txBody>
                    <a:bodyPr/>
                    <a:lstStyle/>
                    <a:p>
                      <a:pPr algn="r" rtl="0" fontAlgn="b"/>
                      <a:r>
                        <a:rPr lang="en-US" sz="1200" u="none" strike="noStrike" dirty="0">
                          <a:effectLst/>
                        </a:rPr>
                        <a:t>27</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27 - 26.1 = 0.9</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ctr"/>
                      <a:r>
                        <a:rPr lang="en-US" sz="1200" u="none" strike="noStrike" dirty="0">
                          <a:effectLst/>
                        </a:rPr>
                        <a:t>0.81</a:t>
                      </a:r>
                      <a:endParaRPr lang="en-US" sz="1200" b="0" i="0" u="none" strike="noStrike" dirty="0">
                        <a:solidFill>
                          <a:srgbClr val="000000"/>
                        </a:solidFill>
                        <a:effectLst/>
                        <a:latin typeface="Calibri" charset="0"/>
                      </a:endParaRPr>
                    </a:p>
                  </a:txBody>
                  <a:tcPr marL="12700" marR="12700" marT="12700" marB="0" anchor="ctr"/>
                </a:tc>
              </a:tr>
              <a:tr h="258101">
                <a:tc>
                  <a:txBody>
                    <a:bodyPr/>
                    <a:lstStyle/>
                    <a:p>
                      <a:pPr algn="r" fontAlgn="ctr"/>
                      <a:r>
                        <a:rPr lang="en-US" sz="1200" u="none" strike="noStrike" dirty="0">
                          <a:effectLst/>
                        </a:rPr>
                        <a:t>9</a:t>
                      </a:r>
                      <a:endParaRPr lang="en-US" sz="1200" b="0" i="0" u="none" strike="noStrike" dirty="0">
                        <a:solidFill>
                          <a:srgbClr val="000000"/>
                        </a:solidFill>
                        <a:effectLst/>
                        <a:latin typeface="Calibri" charset="0"/>
                      </a:endParaRPr>
                    </a:p>
                  </a:txBody>
                  <a:tcPr marL="12700" marR="12700" marT="12700" marB="0" anchor="ctr"/>
                </a:tc>
                <a:tc>
                  <a:txBody>
                    <a:bodyPr/>
                    <a:lstStyle/>
                    <a:p>
                      <a:pPr algn="r" rtl="0" fontAlgn="b"/>
                      <a:r>
                        <a:rPr lang="en-US" sz="1200" u="none" strike="noStrike" dirty="0">
                          <a:effectLst/>
                        </a:rPr>
                        <a:t>25.4</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25.4 - 26.1 = -0.7</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ctr"/>
                      <a:r>
                        <a:rPr lang="en-US" sz="1200" u="none" strike="noStrike" dirty="0">
                          <a:effectLst/>
                        </a:rPr>
                        <a:t>0.49</a:t>
                      </a:r>
                      <a:endParaRPr lang="en-US" sz="1200" b="0" i="0" u="none" strike="noStrike" dirty="0">
                        <a:solidFill>
                          <a:srgbClr val="000000"/>
                        </a:solidFill>
                        <a:effectLst/>
                        <a:latin typeface="Calibri" charset="0"/>
                      </a:endParaRPr>
                    </a:p>
                  </a:txBody>
                  <a:tcPr marL="12700" marR="12700" marT="12700" marB="0" anchor="ctr"/>
                </a:tc>
              </a:tr>
              <a:tr h="258101">
                <a:tc>
                  <a:txBody>
                    <a:bodyPr/>
                    <a:lstStyle/>
                    <a:p>
                      <a:pPr algn="r" fontAlgn="ctr"/>
                      <a:r>
                        <a:rPr lang="en-US" sz="1200" u="none" strike="noStrike" dirty="0">
                          <a:effectLst/>
                        </a:rPr>
                        <a:t>10</a:t>
                      </a:r>
                      <a:endParaRPr lang="en-US" sz="1200" b="0" i="0" u="none" strike="noStrike" dirty="0">
                        <a:solidFill>
                          <a:srgbClr val="000000"/>
                        </a:solidFill>
                        <a:effectLst/>
                        <a:latin typeface="Calibri" charset="0"/>
                      </a:endParaRPr>
                    </a:p>
                  </a:txBody>
                  <a:tcPr marL="12700" marR="12700" marT="12700" marB="0" anchor="ctr"/>
                </a:tc>
                <a:tc>
                  <a:txBody>
                    <a:bodyPr/>
                    <a:lstStyle/>
                    <a:p>
                      <a:pPr algn="r" rtl="0" fontAlgn="b"/>
                      <a:r>
                        <a:rPr lang="en-US" sz="1200" u="none" strike="noStrike" dirty="0">
                          <a:effectLst/>
                        </a:rPr>
                        <a:t>25.2</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25.2 - 26.1 = -0.9</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ctr"/>
                      <a:r>
                        <a:rPr lang="en-US" sz="1200" u="none" strike="noStrike" dirty="0">
                          <a:effectLst/>
                        </a:rPr>
                        <a:t>0.81</a:t>
                      </a:r>
                      <a:endParaRPr lang="en-US" sz="1200" b="0" i="0" u="none" strike="noStrike" dirty="0">
                        <a:solidFill>
                          <a:srgbClr val="000000"/>
                        </a:solidFill>
                        <a:effectLst/>
                        <a:latin typeface="Calibri" charset="0"/>
                      </a:endParaRPr>
                    </a:p>
                  </a:txBody>
                  <a:tcPr marL="12700" marR="12700" marT="12700" marB="0" anchor="ctr"/>
                </a:tc>
              </a:tr>
              <a:tr h="258101">
                <a:tc>
                  <a:txBody>
                    <a:bodyPr/>
                    <a:lstStyle/>
                    <a:p>
                      <a:pPr algn="ctr" fontAlgn="ctr"/>
                      <a:r>
                        <a:rPr lang="en-US" sz="1200" u="none" strike="noStrike" dirty="0">
                          <a:effectLst/>
                        </a:rPr>
                        <a:t>Total</a:t>
                      </a:r>
                      <a:endParaRPr lang="en-US" sz="1200" b="0" i="0" u="none" strike="noStrike" dirty="0">
                        <a:solidFill>
                          <a:srgbClr val="000000"/>
                        </a:solidFill>
                        <a:effectLst/>
                        <a:latin typeface="Calibri" charset="0"/>
                      </a:endParaRPr>
                    </a:p>
                  </a:txBody>
                  <a:tcPr marL="12700" marR="12700" marT="12700" marB="0" anchor="ctr"/>
                </a:tc>
                <a:tc>
                  <a:txBody>
                    <a:bodyPr/>
                    <a:lstStyle/>
                    <a:p>
                      <a:pPr algn="r" rtl="0" fontAlgn="b"/>
                      <a:r>
                        <a:rPr lang="en-US" sz="1200" u="none" strike="noStrike" dirty="0">
                          <a:effectLst/>
                        </a:rPr>
                        <a:t>26.1</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ctr"/>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ctr"/>
                </a:tc>
                <a:tc>
                  <a:txBody>
                    <a:bodyPr/>
                    <a:lstStyle/>
                    <a:p>
                      <a:pPr algn="r" fontAlgn="b"/>
                      <a:r>
                        <a:rPr lang="en-US" sz="1200" u="none" strike="noStrike" dirty="0">
                          <a:effectLst/>
                        </a:rPr>
                        <a:t>∑(x-x̄)² = 6.28 </a:t>
                      </a:r>
                      <a:endParaRPr lang="en-US" sz="1200" b="0" i="0" u="none" strike="noStrike" dirty="0">
                        <a:solidFill>
                          <a:srgbClr val="000000"/>
                        </a:solidFill>
                        <a:effectLst/>
                        <a:latin typeface="Calibri (Body)" charset="0"/>
                      </a:endParaRPr>
                    </a:p>
                  </a:txBody>
                  <a:tcPr marL="12700" marR="12700" marT="12700" marB="0" anchor="b"/>
                </a:tc>
              </a:tr>
            </a:tbl>
          </a:graphicData>
        </a:graphic>
      </p:graphicFrame>
      <p:sp>
        <p:nvSpPr>
          <p:cNvPr id="2" name="Title 1"/>
          <p:cNvSpPr>
            <a:spLocks noGrp="1"/>
          </p:cNvSpPr>
          <p:nvPr>
            <p:ph type="title"/>
          </p:nvPr>
        </p:nvSpPr>
        <p:spPr/>
        <p:txBody>
          <a:bodyPr/>
          <a:lstStyle/>
          <a:p>
            <a:r>
              <a:rPr lang="en-US" dirty="0" smtClean="0"/>
              <a:t>Standard Deviation</a:t>
            </a:r>
            <a:endParaRPr lang="en-US" dirty="0"/>
          </a:p>
        </p:txBody>
      </p:sp>
      <p:sp>
        <p:nvSpPr>
          <p:cNvPr id="10" name="TextBox 9"/>
          <p:cNvSpPr txBox="1"/>
          <p:nvPr/>
        </p:nvSpPr>
        <p:spPr>
          <a:xfrm>
            <a:off x="7340600" y="2260600"/>
            <a:ext cx="4398063" cy="1200329"/>
          </a:xfrm>
          <a:prstGeom prst="rect">
            <a:avLst/>
          </a:prstGeom>
          <a:noFill/>
        </p:spPr>
        <p:txBody>
          <a:bodyPr wrap="none" rtlCol="0">
            <a:spAutoFit/>
          </a:bodyPr>
          <a:lstStyle/>
          <a:p>
            <a:pPr marL="285750" indent="-285750">
              <a:buFont typeface="Arial" charset="0"/>
              <a:buChar char="•"/>
            </a:pPr>
            <a:r>
              <a:rPr lang="en-US" dirty="0" smtClean="0">
                <a:solidFill>
                  <a:schemeClr val="accent1"/>
                </a:solidFill>
              </a:rPr>
              <a:t>Standard Deviation Formula = √∑</a:t>
            </a:r>
            <a:r>
              <a:rPr lang="en-US" dirty="0">
                <a:solidFill>
                  <a:schemeClr val="accent1"/>
                </a:solidFill>
              </a:rPr>
              <a:t>(x-x̄)</a:t>
            </a:r>
            <a:r>
              <a:rPr lang="en-US" dirty="0" smtClean="0">
                <a:solidFill>
                  <a:schemeClr val="accent1"/>
                </a:solidFill>
              </a:rPr>
              <a:t>²/n-1</a:t>
            </a:r>
          </a:p>
          <a:p>
            <a:pPr marL="742950" lvl="1" indent="-285750">
              <a:buFont typeface="Arial" charset="0"/>
              <a:buChar char="•"/>
            </a:pPr>
            <a:r>
              <a:rPr lang="en-US" dirty="0" smtClean="0">
                <a:solidFill>
                  <a:schemeClr val="accent1"/>
                </a:solidFill>
              </a:rPr>
              <a:t>= √(6.28) / 10 -1</a:t>
            </a:r>
          </a:p>
          <a:p>
            <a:pPr marL="742950" lvl="1" indent="-285750">
              <a:buFont typeface="Arial" charset="0"/>
              <a:buChar char="•"/>
            </a:pPr>
            <a:r>
              <a:rPr lang="en-US" dirty="0" smtClean="0">
                <a:solidFill>
                  <a:schemeClr val="accent1"/>
                </a:solidFill>
              </a:rPr>
              <a:t>= √(6.28) / 9</a:t>
            </a:r>
          </a:p>
          <a:p>
            <a:pPr marL="742950" lvl="1" indent="-285750">
              <a:buFont typeface="Arial" charset="0"/>
              <a:buChar char="•"/>
            </a:pPr>
            <a:r>
              <a:rPr lang="en-US" dirty="0" smtClean="0">
                <a:solidFill>
                  <a:schemeClr val="accent1"/>
                </a:solidFill>
              </a:rPr>
              <a:t>≈ .84</a:t>
            </a:r>
            <a:endParaRPr lang="en-US" dirty="0">
              <a:solidFill>
                <a:schemeClr val="accent1"/>
              </a:solidFill>
            </a:endParaRPr>
          </a:p>
        </p:txBody>
      </p:sp>
      <p:sp>
        <p:nvSpPr>
          <p:cNvPr id="11" name="TextBox 10"/>
          <p:cNvSpPr txBox="1"/>
          <p:nvPr/>
        </p:nvSpPr>
        <p:spPr>
          <a:xfrm>
            <a:off x="7340600" y="3632200"/>
            <a:ext cx="4950201" cy="923330"/>
          </a:xfrm>
          <a:prstGeom prst="rect">
            <a:avLst/>
          </a:prstGeom>
          <a:noFill/>
        </p:spPr>
        <p:txBody>
          <a:bodyPr wrap="none" rtlCol="0">
            <a:spAutoFit/>
          </a:bodyPr>
          <a:lstStyle/>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dirty="0" smtClean="0">
                <a:solidFill>
                  <a:schemeClr val="accent1"/>
                </a:solidFill>
              </a:rPr>
              <a:t>Variance Formula = Standard Deviation Squared</a:t>
            </a:r>
          </a:p>
          <a:p>
            <a:pPr marL="742950" lvl="1" indent="-285750">
              <a:buFont typeface="Arial" charset="0"/>
              <a:buChar char="•"/>
            </a:pPr>
            <a:r>
              <a:rPr lang="en-US" dirty="0" smtClean="0">
                <a:solidFill>
                  <a:schemeClr val="accent1"/>
                </a:solidFill>
              </a:rPr>
              <a:t>= ≈.84²</a:t>
            </a:r>
          </a:p>
          <a:p>
            <a:pPr marL="742950" lvl="1" indent="-285750">
              <a:buFont typeface="Arial" charset="0"/>
              <a:buChar char="•"/>
            </a:pPr>
            <a:r>
              <a:rPr lang="en-US" dirty="0" smtClean="0">
                <a:solidFill>
                  <a:schemeClr val="accent1"/>
                </a:solidFill>
              </a:rPr>
              <a:t>≈ .70</a:t>
            </a:r>
            <a:endParaRPr lang="en-US" dirty="0">
              <a:solidFill>
                <a:schemeClr val="accent1"/>
              </a:solidFill>
            </a:endParaRPr>
          </a:p>
        </p:txBody>
      </p:sp>
      <p:sp>
        <p:nvSpPr>
          <p:cNvPr id="15" name="Rectangle 14"/>
          <p:cNvSpPr/>
          <p:nvPr/>
        </p:nvSpPr>
        <p:spPr>
          <a:xfrm>
            <a:off x="6769099" y="5117866"/>
            <a:ext cx="415119" cy="248663"/>
          </a:xfrm>
          <a:prstGeom prst="rect">
            <a:avLst/>
          </a:prstGeom>
          <a:solidFill>
            <a:srgbClr val="FFFC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0333673" y="2334839"/>
            <a:ext cx="956628" cy="202760"/>
          </a:xfrm>
          <a:prstGeom prst="rect">
            <a:avLst/>
          </a:prstGeom>
          <a:solidFill>
            <a:srgbClr val="FFFC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1245377" y="2353197"/>
            <a:ext cx="197324" cy="258641"/>
          </a:xfrm>
          <a:prstGeom prst="rect">
            <a:avLst/>
          </a:prstGeom>
          <a:solidFill>
            <a:srgbClr val="FFFC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a:off x="1347105" y="2536530"/>
            <a:ext cx="541020" cy="2374666"/>
          </a:xfrm>
          <a:custGeom>
            <a:avLst/>
            <a:gdLst>
              <a:gd name="connsiteX0" fmla="*/ 596900 w 596900"/>
              <a:gd name="connsiteY0" fmla="*/ 0 h 2578632"/>
              <a:gd name="connsiteX1" fmla="*/ 482600 w 596900"/>
              <a:gd name="connsiteY1" fmla="*/ 38100 h 2578632"/>
              <a:gd name="connsiteX2" fmla="*/ 444500 w 596900"/>
              <a:gd name="connsiteY2" fmla="*/ 76200 h 2578632"/>
              <a:gd name="connsiteX3" fmla="*/ 406400 w 596900"/>
              <a:gd name="connsiteY3" fmla="*/ 101600 h 2578632"/>
              <a:gd name="connsiteX4" fmla="*/ 266700 w 596900"/>
              <a:gd name="connsiteY4" fmla="*/ 215900 h 2578632"/>
              <a:gd name="connsiteX5" fmla="*/ 228600 w 596900"/>
              <a:gd name="connsiteY5" fmla="*/ 279400 h 2578632"/>
              <a:gd name="connsiteX6" fmla="*/ 190500 w 596900"/>
              <a:gd name="connsiteY6" fmla="*/ 330200 h 2578632"/>
              <a:gd name="connsiteX7" fmla="*/ 165100 w 596900"/>
              <a:gd name="connsiteY7" fmla="*/ 419100 h 2578632"/>
              <a:gd name="connsiteX8" fmla="*/ 152400 w 596900"/>
              <a:gd name="connsiteY8" fmla="*/ 457200 h 2578632"/>
              <a:gd name="connsiteX9" fmla="*/ 127000 w 596900"/>
              <a:gd name="connsiteY9" fmla="*/ 546100 h 2578632"/>
              <a:gd name="connsiteX10" fmla="*/ 127000 w 596900"/>
              <a:gd name="connsiteY10" fmla="*/ 876300 h 2578632"/>
              <a:gd name="connsiteX11" fmla="*/ 139700 w 596900"/>
              <a:gd name="connsiteY11" fmla="*/ 914400 h 2578632"/>
              <a:gd name="connsiteX12" fmla="*/ 190500 w 596900"/>
              <a:gd name="connsiteY12" fmla="*/ 990600 h 2578632"/>
              <a:gd name="connsiteX13" fmla="*/ 254000 w 596900"/>
              <a:gd name="connsiteY13" fmla="*/ 1054100 h 2578632"/>
              <a:gd name="connsiteX14" fmla="*/ 317500 w 596900"/>
              <a:gd name="connsiteY14" fmla="*/ 1117600 h 2578632"/>
              <a:gd name="connsiteX15" fmla="*/ 342900 w 596900"/>
              <a:gd name="connsiteY15" fmla="*/ 1155700 h 2578632"/>
              <a:gd name="connsiteX16" fmla="*/ 381000 w 596900"/>
              <a:gd name="connsiteY16" fmla="*/ 1193800 h 2578632"/>
              <a:gd name="connsiteX17" fmla="*/ 368300 w 596900"/>
              <a:gd name="connsiteY17" fmla="*/ 1231900 h 2578632"/>
              <a:gd name="connsiteX18" fmla="*/ 279400 w 596900"/>
              <a:gd name="connsiteY18" fmla="*/ 1257300 h 2578632"/>
              <a:gd name="connsiteX19" fmla="*/ 127000 w 596900"/>
              <a:gd name="connsiteY19" fmla="*/ 1384300 h 2578632"/>
              <a:gd name="connsiteX20" fmla="*/ 101600 w 596900"/>
              <a:gd name="connsiteY20" fmla="*/ 1435100 h 2578632"/>
              <a:gd name="connsiteX21" fmla="*/ 38100 w 596900"/>
              <a:gd name="connsiteY21" fmla="*/ 1651000 h 2578632"/>
              <a:gd name="connsiteX22" fmla="*/ 25400 w 596900"/>
              <a:gd name="connsiteY22" fmla="*/ 1701800 h 2578632"/>
              <a:gd name="connsiteX23" fmla="*/ 12700 w 596900"/>
              <a:gd name="connsiteY23" fmla="*/ 1752600 h 2578632"/>
              <a:gd name="connsiteX24" fmla="*/ 0 w 596900"/>
              <a:gd name="connsiteY24" fmla="*/ 1828800 h 2578632"/>
              <a:gd name="connsiteX25" fmla="*/ 12700 w 596900"/>
              <a:gd name="connsiteY25" fmla="*/ 2286000 h 2578632"/>
              <a:gd name="connsiteX26" fmla="*/ 38100 w 596900"/>
              <a:gd name="connsiteY26" fmla="*/ 2362200 h 2578632"/>
              <a:gd name="connsiteX27" fmla="*/ 63500 w 596900"/>
              <a:gd name="connsiteY27" fmla="*/ 2400300 h 2578632"/>
              <a:gd name="connsiteX28" fmla="*/ 101600 w 596900"/>
              <a:gd name="connsiteY28" fmla="*/ 2476500 h 2578632"/>
              <a:gd name="connsiteX29" fmla="*/ 139700 w 596900"/>
              <a:gd name="connsiteY29" fmla="*/ 2501900 h 2578632"/>
              <a:gd name="connsiteX30" fmla="*/ 165100 w 596900"/>
              <a:gd name="connsiteY30" fmla="*/ 2540000 h 2578632"/>
              <a:gd name="connsiteX31" fmla="*/ 304800 w 596900"/>
              <a:gd name="connsiteY31" fmla="*/ 2578100 h 2578632"/>
              <a:gd name="connsiteX32" fmla="*/ 330200 w 596900"/>
              <a:gd name="connsiteY32" fmla="*/ 2578100 h 257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6900" h="2578632">
                <a:moveTo>
                  <a:pt x="596900" y="0"/>
                </a:moveTo>
                <a:cubicBezTo>
                  <a:pt x="548142" y="9752"/>
                  <a:pt x="523496" y="8889"/>
                  <a:pt x="482600" y="38100"/>
                </a:cubicBezTo>
                <a:cubicBezTo>
                  <a:pt x="467985" y="48539"/>
                  <a:pt x="458298" y="64702"/>
                  <a:pt x="444500" y="76200"/>
                </a:cubicBezTo>
                <a:cubicBezTo>
                  <a:pt x="432774" y="85971"/>
                  <a:pt x="418744" y="92622"/>
                  <a:pt x="406400" y="101600"/>
                </a:cubicBezTo>
                <a:cubicBezTo>
                  <a:pt x="382977" y="118635"/>
                  <a:pt x="295470" y="177540"/>
                  <a:pt x="266700" y="215900"/>
                </a:cubicBezTo>
                <a:cubicBezTo>
                  <a:pt x="251889" y="235647"/>
                  <a:pt x="242292" y="258861"/>
                  <a:pt x="228600" y="279400"/>
                </a:cubicBezTo>
                <a:cubicBezTo>
                  <a:pt x="216859" y="297012"/>
                  <a:pt x="203200" y="313267"/>
                  <a:pt x="190500" y="330200"/>
                </a:cubicBezTo>
                <a:cubicBezTo>
                  <a:pt x="182033" y="359833"/>
                  <a:pt x="173956" y="389581"/>
                  <a:pt x="165100" y="419100"/>
                </a:cubicBezTo>
                <a:cubicBezTo>
                  <a:pt x="161253" y="431922"/>
                  <a:pt x="156078" y="444328"/>
                  <a:pt x="152400" y="457200"/>
                </a:cubicBezTo>
                <a:cubicBezTo>
                  <a:pt x="120506" y="568828"/>
                  <a:pt x="157450" y="454749"/>
                  <a:pt x="127000" y="546100"/>
                </a:cubicBezTo>
                <a:cubicBezTo>
                  <a:pt x="109268" y="705689"/>
                  <a:pt x="106541" y="671706"/>
                  <a:pt x="127000" y="876300"/>
                </a:cubicBezTo>
                <a:cubicBezTo>
                  <a:pt x="128332" y="889621"/>
                  <a:pt x="133199" y="902698"/>
                  <a:pt x="139700" y="914400"/>
                </a:cubicBezTo>
                <a:cubicBezTo>
                  <a:pt x="154525" y="941085"/>
                  <a:pt x="173567" y="965200"/>
                  <a:pt x="190500" y="990600"/>
                </a:cubicBezTo>
                <a:cubicBezTo>
                  <a:pt x="224367" y="1041400"/>
                  <a:pt x="203200" y="1020233"/>
                  <a:pt x="254000" y="1054100"/>
                </a:cubicBezTo>
                <a:cubicBezTo>
                  <a:pt x="321733" y="1155700"/>
                  <a:pt x="232833" y="1032933"/>
                  <a:pt x="317500" y="1117600"/>
                </a:cubicBezTo>
                <a:cubicBezTo>
                  <a:pt x="328293" y="1128393"/>
                  <a:pt x="333129" y="1143974"/>
                  <a:pt x="342900" y="1155700"/>
                </a:cubicBezTo>
                <a:cubicBezTo>
                  <a:pt x="354398" y="1169498"/>
                  <a:pt x="368300" y="1181100"/>
                  <a:pt x="381000" y="1193800"/>
                </a:cubicBezTo>
                <a:cubicBezTo>
                  <a:pt x="376767" y="1206500"/>
                  <a:pt x="377766" y="1222434"/>
                  <a:pt x="368300" y="1231900"/>
                </a:cubicBezTo>
                <a:cubicBezTo>
                  <a:pt x="362227" y="1237973"/>
                  <a:pt x="279839" y="1257190"/>
                  <a:pt x="279400" y="1257300"/>
                </a:cubicBezTo>
                <a:cubicBezTo>
                  <a:pt x="235638" y="1286474"/>
                  <a:pt x="151446" y="1335407"/>
                  <a:pt x="127000" y="1384300"/>
                </a:cubicBezTo>
                <a:cubicBezTo>
                  <a:pt x="118533" y="1401233"/>
                  <a:pt x="108396" y="1417430"/>
                  <a:pt x="101600" y="1435100"/>
                </a:cubicBezTo>
                <a:cubicBezTo>
                  <a:pt x="66501" y="1526358"/>
                  <a:pt x="61037" y="1559253"/>
                  <a:pt x="38100" y="1651000"/>
                </a:cubicBezTo>
                <a:lnTo>
                  <a:pt x="25400" y="1701800"/>
                </a:lnTo>
                <a:cubicBezTo>
                  <a:pt x="21167" y="1718733"/>
                  <a:pt x="15569" y="1735383"/>
                  <a:pt x="12700" y="1752600"/>
                </a:cubicBezTo>
                <a:lnTo>
                  <a:pt x="0" y="1828800"/>
                </a:lnTo>
                <a:cubicBezTo>
                  <a:pt x="4233" y="1981200"/>
                  <a:pt x="1838" y="2133929"/>
                  <a:pt x="12700" y="2286000"/>
                </a:cubicBezTo>
                <a:cubicBezTo>
                  <a:pt x="14608" y="2312706"/>
                  <a:pt x="23248" y="2339923"/>
                  <a:pt x="38100" y="2362200"/>
                </a:cubicBezTo>
                <a:cubicBezTo>
                  <a:pt x="46567" y="2374900"/>
                  <a:pt x="56674" y="2386648"/>
                  <a:pt x="63500" y="2400300"/>
                </a:cubicBezTo>
                <a:cubicBezTo>
                  <a:pt x="84158" y="2441617"/>
                  <a:pt x="65204" y="2440104"/>
                  <a:pt x="101600" y="2476500"/>
                </a:cubicBezTo>
                <a:cubicBezTo>
                  <a:pt x="112393" y="2487293"/>
                  <a:pt x="127000" y="2493433"/>
                  <a:pt x="139700" y="2501900"/>
                </a:cubicBezTo>
                <a:cubicBezTo>
                  <a:pt x="148167" y="2514600"/>
                  <a:pt x="152157" y="2531910"/>
                  <a:pt x="165100" y="2540000"/>
                </a:cubicBezTo>
                <a:cubicBezTo>
                  <a:pt x="190100" y="2555625"/>
                  <a:pt x="272835" y="2573534"/>
                  <a:pt x="304800" y="2578100"/>
                </a:cubicBezTo>
                <a:cubicBezTo>
                  <a:pt x="313182" y="2579297"/>
                  <a:pt x="321733" y="2578100"/>
                  <a:pt x="330200" y="25781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69338">
            <a:off x="5834351" y="1366030"/>
            <a:ext cx="2284615" cy="359202"/>
          </a:xfrm>
          <a:prstGeom prst="rect">
            <a:avLst/>
          </a:prstGeom>
        </p:spPr>
      </p:pic>
      <p:sp>
        <p:nvSpPr>
          <p:cNvPr id="4" name="Slide Number Placeholder 3"/>
          <p:cNvSpPr>
            <a:spLocks noGrp="1"/>
          </p:cNvSpPr>
          <p:nvPr>
            <p:ph type="sldNum" sz="quarter" idx="12"/>
          </p:nvPr>
        </p:nvSpPr>
        <p:spPr/>
        <p:txBody>
          <a:bodyPr/>
          <a:lstStyle/>
          <a:p>
            <a:fld id="{F3A72EEF-4855-934A-98CB-99F09410EB61}" type="slidenum">
              <a:rPr lang="en-US" smtClean="0"/>
              <a:t>18</a:t>
            </a:fld>
            <a:endParaRPr lang="en-US" dirty="0"/>
          </a:p>
        </p:txBody>
      </p:sp>
    </p:spTree>
    <p:extLst>
      <p:ext uri="{BB962C8B-B14F-4D97-AF65-F5344CB8AC3E}">
        <p14:creationId xmlns:p14="http://schemas.microsoft.com/office/powerpoint/2010/main" val="16203674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Deviation Explained</a:t>
            </a:r>
            <a:endParaRPr lang="en-US" dirty="0"/>
          </a:p>
        </p:txBody>
      </p:sp>
      <p:sp>
        <p:nvSpPr>
          <p:cNvPr id="3" name="Content Placeholder 2"/>
          <p:cNvSpPr>
            <a:spLocks noGrp="1"/>
          </p:cNvSpPr>
          <p:nvPr>
            <p:ph idx="1"/>
          </p:nvPr>
        </p:nvSpPr>
        <p:spPr/>
        <p:txBody>
          <a:bodyPr>
            <a:normAutofit lnSpcReduction="10000"/>
          </a:bodyPr>
          <a:lstStyle/>
          <a:p>
            <a:pPr>
              <a:lnSpc>
                <a:spcPct val="200000"/>
              </a:lnSpc>
              <a:buFont typeface="Arial" charset="0"/>
              <a:buChar char="•"/>
            </a:pPr>
            <a:r>
              <a:rPr lang="en-US" dirty="0" smtClean="0"/>
              <a:t> Kohl’s had the greatest standard deviation, almost 3 times more than that of Nike’s</a:t>
            </a:r>
          </a:p>
          <a:p>
            <a:pPr lvl="1">
              <a:lnSpc>
                <a:spcPct val="200000"/>
              </a:lnSpc>
              <a:buFont typeface="Arial" charset="0"/>
              <a:buChar char="•"/>
            </a:pPr>
            <a:r>
              <a:rPr lang="en-US" sz="2000" dirty="0" smtClean="0"/>
              <a:t>Kohl’s also had the greatest variance, which means there was a greater difference between each measurement</a:t>
            </a:r>
          </a:p>
          <a:p>
            <a:pPr>
              <a:lnSpc>
                <a:spcPct val="200000"/>
              </a:lnSpc>
              <a:buFont typeface="Arial" charset="0"/>
              <a:buChar char="•"/>
            </a:pPr>
            <a:r>
              <a:rPr lang="en-US" dirty="0" smtClean="0"/>
              <a:t>Nike had the lowest standard deviation</a:t>
            </a:r>
          </a:p>
          <a:p>
            <a:pPr lvl="1">
              <a:lnSpc>
                <a:spcPct val="200000"/>
              </a:lnSpc>
              <a:buFont typeface="Arial" charset="0"/>
              <a:buChar char="•"/>
            </a:pPr>
            <a:r>
              <a:rPr lang="en-US" sz="2000" dirty="0" smtClean="0"/>
              <a:t>This means it was closest to the mean</a:t>
            </a:r>
          </a:p>
          <a:p>
            <a:pPr lvl="1">
              <a:lnSpc>
                <a:spcPct val="200000"/>
              </a:lnSpc>
              <a:buFont typeface="Arial" charset="0"/>
              <a:buChar char="•"/>
            </a:pPr>
            <a:r>
              <a:rPr lang="en-US" sz="2000" dirty="0" smtClean="0"/>
              <a:t>Nike’s mean was closest to the average waist size of an XS</a:t>
            </a:r>
          </a:p>
          <a:p>
            <a:pPr marL="201168" lvl="1" indent="0">
              <a:buNone/>
            </a:pPr>
            <a:endParaRPr lang="en-US" dirty="0" smtClean="0"/>
          </a:p>
        </p:txBody>
      </p:sp>
      <p:sp>
        <p:nvSpPr>
          <p:cNvPr id="5" name="Slide Number Placeholder 4"/>
          <p:cNvSpPr>
            <a:spLocks noGrp="1"/>
          </p:cNvSpPr>
          <p:nvPr>
            <p:ph type="sldNum" sz="quarter" idx="12"/>
          </p:nvPr>
        </p:nvSpPr>
        <p:spPr/>
        <p:txBody>
          <a:bodyPr/>
          <a:lstStyle/>
          <a:p>
            <a:fld id="{F3A72EEF-4855-934A-98CB-99F09410EB61}" type="slidenum">
              <a:rPr lang="en-US" smtClean="0"/>
              <a:t>19</a:t>
            </a:fld>
            <a:endParaRPr lang="en-US" dirty="0"/>
          </a:p>
        </p:txBody>
      </p:sp>
    </p:spTree>
    <p:extLst>
      <p:ext uri="{BB962C8B-B14F-4D97-AF65-F5344CB8AC3E}">
        <p14:creationId xmlns:p14="http://schemas.microsoft.com/office/powerpoint/2010/main" val="604738796"/>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lstStyle/>
          <a:p>
            <a:pPr>
              <a:lnSpc>
                <a:spcPct val="200000"/>
              </a:lnSpc>
              <a:buFont typeface="Arial" charset="0"/>
              <a:buChar char="•"/>
            </a:pPr>
            <a:r>
              <a:rPr lang="en-US" dirty="0" smtClean="0"/>
              <a:t> Running shorts were </a:t>
            </a:r>
            <a:r>
              <a:rPr lang="en-US" smtClean="0"/>
              <a:t>to be measured </a:t>
            </a:r>
            <a:endParaRPr lang="en-US" dirty="0" smtClean="0"/>
          </a:p>
          <a:p>
            <a:pPr>
              <a:lnSpc>
                <a:spcPct val="200000"/>
              </a:lnSpc>
              <a:buFont typeface="Arial" charset="0"/>
              <a:buChar char="•"/>
            </a:pPr>
            <a:r>
              <a:rPr lang="en-US" dirty="0" smtClean="0"/>
              <a:t>Measure 3 different brands of shorts: minimum of 30 pairs (10 of each brand)</a:t>
            </a:r>
          </a:p>
          <a:p>
            <a:pPr>
              <a:lnSpc>
                <a:spcPct val="200000"/>
              </a:lnSpc>
              <a:buFont typeface="Arial" charset="0"/>
              <a:buChar char="•"/>
            </a:pPr>
            <a:r>
              <a:rPr lang="en-US" dirty="0" smtClean="0"/>
              <a:t> Size XS was chosen: XS usually have a measure of 25in</a:t>
            </a:r>
          </a:p>
          <a:p>
            <a:pPr>
              <a:lnSpc>
                <a:spcPct val="200000"/>
              </a:lnSpc>
              <a:buFont typeface="Arial" charset="0"/>
              <a:buChar char="•"/>
            </a:pPr>
            <a:r>
              <a:rPr lang="en-US" dirty="0" smtClean="0"/>
              <a:t> Data will be used to determine which brand is most accurate</a:t>
            </a:r>
            <a:endParaRPr lang="en-US" dirty="0"/>
          </a:p>
        </p:txBody>
      </p:sp>
      <p:sp>
        <p:nvSpPr>
          <p:cNvPr id="5" name="Slide Number Placeholder 4"/>
          <p:cNvSpPr>
            <a:spLocks noGrp="1"/>
          </p:cNvSpPr>
          <p:nvPr>
            <p:ph type="sldNum" sz="quarter" idx="12"/>
          </p:nvPr>
        </p:nvSpPr>
        <p:spPr/>
        <p:txBody>
          <a:bodyPr/>
          <a:lstStyle/>
          <a:p>
            <a:fld id="{F3A72EEF-4855-934A-98CB-99F09410EB61}" type="slidenum">
              <a:rPr lang="en-US" smtClean="0"/>
              <a:t>2</a:t>
            </a:fld>
            <a:endParaRPr lang="en-US" dirty="0"/>
          </a:p>
        </p:txBody>
      </p:sp>
    </p:spTree>
    <p:extLst>
      <p:ext uri="{BB962C8B-B14F-4D97-AF65-F5344CB8AC3E}">
        <p14:creationId xmlns:p14="http://schemas.microsoft.com/office/powerpoint/2010/main" val="1276609049"/>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 Plots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43901">
            <a:off x="5836266" y="2009740"/>
            <a:ext cx="1593848" cy="85005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927" y="3634447"/>
            <a:ext cx="1354666" cy="101599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2927" y="5383598"/>
            <a:ext cx="1954101" cy="328329"/>
          </a:xfrm>
          <a:prstGeom prst="rect">
            <a:avLst/>
          </a:prstGeom>
        </p:spPr>
      </p:pic>
      <p:sp>
        <p:nvSpPr>
          <p:cNvPr id="11" name="Rectangle 10"/>
          <p:cNvSpPr/>
          <p:nvPr/>
        </p:nvSpPr>
        <p:spPr>
          <a:xfrm>
            <a:off x="7822989" y="1789288"/>
            <a:ext cx="3275453" cy="1477328"/>
          </a:xfrm>
          <a:prstGeom prst="rect">
            <a:avLst/>
          </a:prstGeom>
          <a:ln>
            <a:solidFill>
              <a:srgbClr val="0070C0"/>
            </a:solidFill>
          </a:ln>
        </p:spPr>
        <p:txBody>
          <a:bodyPr wrap="square">
            <a:spAutoFit/>
          </a:bodyPr>
          <a:lstStyle/>
          <a:p>
            <a:r>
              <a:rPr lang="en-US" altLang="en-US" dirty="0" smtClean="0">
                <a:solidFill>
                  <a:srgbClr val="0070C0"/>
                </a:solidFill>
              </a:rPr>
              <a:t>Minimum: 24.9</a:t>
            </a:r>
            <a:r>
              <a:rPr lang="en-US" altLang="en-US" dirty="0">
                <a:solidFill>
                  <a:srgbClr val="0070C0"/>
                </a:solidFill>
              </a:rPr>
              <a:t>	</a:t>
            </a:r>
            <a:endParaRPr lang="en-US" altLang="en-US" dirty="0" smtClean="0">
              <a:solidFill>
                <a:srgbClr val="0070C0"/>
              </a:solidFill>
            </a:endParaRPr>
          </a:p>
          <a:p>
            <a:r>
              <a:rPr lang="en-US" altLang="en-US" dirty="0" smtClean="0">
                <a:solidFill>
                  <a:srgbClr val="0070C0"/>
                </a:solidFill>
              </a:rPr>
              <a:t>Q₁: 25.4</a:t>
            </a:r>
            <a:r>
              <a:rPr lang="en-US" altLang="en-US" dirty="0">
                <a:solidFill>
                  <a:srgbClr val="0070C0"/>
                </a:solidFill>
              </a:rPr>
              <a:t>		</a:t>
            </a:r>
            <a:endParaRPr lang="en-US" altLang="en-US" dirty="0" smtClean="0">
              <a:solidFill>
                <a:srgbClr val="0070C0"/>
              </a:solidFill>
            </a:endParaRPr>
          </a:p>
          <a:p>
            <a:r>
              <a:rPr lang="en-US" altLang="en-US" dirty="0" smtClean="0">
                <a:solidFill>
                  <a:srgbClr val="0070C0"/>
                </a:solidFill>
              </a:rPr>
              <a:t>Median: 25.7</a:t>
            </a:r>
            <a:r>
              <a:rPr lang="en-US" altLang="en-US" dirty="0">
                <a:solidFill>
                  <a:srgbClr val="0070C0"/>
                </a:solidFill>
              </a:rPr>
              <a:t>		</a:t>
            </a:r>
            <a:endParaRPr lang="en-US" altLang="en-US" dirty="0" smtClean="0">
              <a:solidFill>
                <a:srgbClr val="0070C0"/>
              </a:solidFill>
            </a:endParaRPr>
          </a:p>
          <a:p>
            <a:r>
              <a:rPr lang="en-US" altLang="en-US" dirty="0" smtClean="0">
                <a:solidFill>
                  <a:srgbClr val="0070C0"/>
                </a:solidFill>
              </a:rPr>
              <a:t>Q₃: 25.8</a:t>
            </a:r>
            <a:r>
              <a:rPr lang="en-US" altLang="en-US" dirty="0">
                <a:solidFill>
                  <a:srgbClr val="0070C0"/>
                </a:solidFill>
              </a:rPr>
              <a:t>			</a:t>
            </a:r>
            <a:endParaRPr lang="en-US" altLang="en-US" dirty="0" smtClean="0">
              <a:solidFill>
                <a:srgbClr val="0070C0"/>
              </a:solidFill>
            </a:endParaRPr>
          </a:p>
          <a:p>
            <a:r>
              <a:rPr lang="en-US" altLang="en-US" dirty="0" smtClean="0">
                <a:solidFill>
                  <a:srgbClr val="0070C0"/>
                </a:solidFill>
              </a:rPr>
              <a:t>Maximum: 26</a:t>
            </a:r>
            <a:r>
              <a:rPr lang="en-US" altLang="en-US" dirty="0"/>
              <a:t>	</a:t>
            </a:r>
          </a:p>
        </p:txBody>
      </p:sp>
      <p:sp>
        <p:nvSpPr>
          <p:cNvPr id="12" name="Rectangle 11"/>
          <p:cNvSpPr/>
          <p:nvPr/>
        </p:nvSpPr>
        <p:spPr>
          <a:xfrm>
            <a:off x="7822989" y="3314552"/>
            <a:ext cx="3295210" cy="1477328"/>
          </a:xfrm>
          <a:prstGeom prst="rect">
            <a:avLst/>
          </a:prstGeom>
          <a:ln>
            <a:solidFill>
              <a:srgbClr val="FFC000"/>
            </a:solidFill>
          </a:ln>
        </p:spPr>
        <p:txBody>
          <a:bodyPr wrap="square">
            <a:spAutoFit/>
          </a:bodyPr>
          <a:lstStyle/>
          <a:p>
            <a:r>
              <a:rPr lang="en-US" altLang="en-US" dirty="0">
                <a:solidFill>
                  <a:srgbClr val="FFC000"/>
                </a:solidFill>
              </a:rPr>
              <a:t>Minimum	</a:t>
            </a:r>
            <a:r>
              <a:rPr lang="en-US" altLang="en-US" dirty="0" smtClean="0">
                <a:solidFill>
                  <a:srgbClr val="FFC000"/>
                </a:solidFill>
              </a:rPr>
              <a:t>: 27.3</a:t>
            </a:r>
            <a:endParaRPr lang="en-US" altLang="en-US" dirty="0">
              <a:solidFill>
                <a:srgbClr val="FFC000"/>
              </a:solidFill>
            </a:endParaRPr>
          </a:p>
          <a:p>
            <a:r>
              <a:rPr lang="en-US" altLang="en-US" dirty="0">
                <a:solidFill>
                  <a:srgbClr val="FFC000"/>
                </a:solidFill>
              </a:rPr>
              <a:t>Q</a:t>
            </a:r>
            <a:r>
              <a:rPr lang="en-US" altLang="en-US" dirty="0" smtClean="0">
                <a:solidFill>
                  <a:srgbClr val="FFC000"/>
                </a:solidFill>
              </a:rPr>
              <a:t>₁: 28</a:t>
            </a:r>
            <a:r>
              <a:rPr lang="en-US" altLang="en-US" dirty="0">
                <a:solidFill>
                  <a:srgbClr val="FFC000"/>
                </a:solidFill>
              </a:rPr>
              <a:t>			</a:t>
            </a:r>
          </a:p>
          <a:p>
            <a:r>
              <a:rPr lang="en-US" altLang="en-US" dirty="0" smtClean="0">
                <a:solidFill>
                  <a:srgbClr val="FFC000"/>
                </a:solidFill>
              </a:rPr>
              <a:t>Median: 28.05</a:t>
            </a:r>
            <a:r>
              <a:rPr lang="en-US" altLang="en-US" dirty="0">
                <a:solidFill>
                  <a:srgbClr val="FFC000"/>
                </a:solidFill>
              </a:rPr>
              <a:t>		</a:t>
            </a:r>
          </a:p>
          <a:p>
            <a:r>
              <a:rPr lang="en-US" altLang="en-US" dirty="0">
                <a:solidFill>
                  <a:srgbClr val="FFC000"/>
                </a:solidFill>
              </a:rPr>
              <a:t>Q</a:t>
            </a:r>
            <a:r>
              <a:rPr lang="en-US" altLang="en-US" dirty="0" smtClean="0">
                <a:solidFill>
                  <a:srgbClr val="FFC000"/>
                </a:solidFill>
              </a:rPr>
              <a:t>₃: 28.2</a:t>
            </a:r>
            <a:r>
              <a:rPr lang="en-US" altLang="en-US" dirty="0">
                <a:solidFill>
                  <a:srgbClr val="FFC000"/>
                </a:solidFill>
              </a:rPr>
              <a:t>			</a:t>
            </a:r>
          </a:p>
          <a:p>
            <a:r>
              <a:rPr lang="en-US" altLang="en-US" dirty="0" smtClean="0">
                <a:solidFill>
                  <a:srgbClr val="FFC000"/>
                </a:solidFill>
              </a:rPr>
              <a:t>Maximum: 29.2</a:t>
            </a:r>
            <a:endParaRPr lang="en-US" dirty="0">
              <a:solidFill>
                <a:srgbClr val="FFC000"/>
              </a:solidFill>
            </a:endParaRPr>
          </a:p>
        </p:txBody>
      </p:sp>
      <p:sp>
        <p:nvSpPr>
          <p:cNvPr id="13" name="Rectangle 12"/>
          <p:cNvSpPr/>
          <p:nvPr/>
        </p:nvSpPr>
        <p:spPr>
          <a:xfrm>
            <a:off x="7822989" y="4828155"/>
            <a:ext cx="3275453" cy="1477328"/>
          </a:xfrm>
          <a:prstGeom prst="rect">
            <a:avLst/>
          </a:prstGeom>
          <a:ln>
            <a:solidFill>
              <a:srgbClr val="FF40FF"/>
            </a:solidFill>
          </a:ln>
        </p:spPr>
        <p:txBody>
          <a:bodyPr wrap="square">
            <a:spAutoFit/>
          </a:bodyPr>
          <a:lstStyle/>
          <a:p>
            <a:r>
              <a:rPr lang="en-US" altLang="en-US" dirty="0">
                <a:solidFill>
                  <a:srgbClr val="FF40FF"/>
                </a:solidFill>
              </a:rPr>
              <a:t>Minimum	</a:t>
            </a:r>
            <a:r>
              <a:rPr lang="en-US" altLang="en-US" dirty="0" smtClean="0">
                <a:solidFill>
                  <a:srgbClr val="FF40FF"/>
                </a:solidFill>
              </a:rPr>
              <a:t>: 25.2</a:t>
            </a:r>
            <a:endParaRPr lang="en-US" altLang="en-US" dirty="0">
              <a:solidFill>
                <a:srgbClr val="FF40FF"/>
              </a:solidFill>
            </a:endParaRPr>
          </a:p>
          <a:p>
            <a:r>
              <a:rPr lang="en-US" altLang="en-US" dirty="0">
                <a:solidFill>
                  <a:srgbClr val="FF40FF"/>
                </a:solidFill>
              </a:rPr>
              <a:t>Q</a:t>
            </a:r>
            <a:r>
              <a:rPr lang="en-US" altLang="en-US" dirty="0" smtClean="0">
                <a:solidFill>
                  <a:srgbClr val="FF40FF"/>
                </a:solidFill>
              </a:rPr>
              <a:t>₁: 25.4</a:t>
            </a:r>
            <a:r>
              <a:rPr lang="en-US" altLang="en-US" dirty="0">
                <a:solidFill>
                  <a:srgbClr val="FF40FF"/>
                </a:solidFill>
              </a:rPr>
              <a:t>			</a:t>
            </a:r>
          </a:p>
          <a:p>
            <a:r>
              <a:rPr lang="en-US" altLang="en-US" dirty="0" smtClean="0">
                <a:solidFill>
                  <a:srgbClr val="FF40FF"/>
                </a:solidFill>
              </a:rPr>
              <a:t>Median: 25.85</a:t>
            </a:r>
            <a:r>
              <a:rPr lang="en-US" altLang="en-US" dirty="0">
                <a:solidFill>
                  <a:srgbClr val="FF40FF"/>
                </a:solidFill>
              </a:rPr>
              <a:t>		</a:t>
            </a:r>
          </a:p>
          <a:p>
            <a:r>
              <a:rPr lang="en-US" altLang="en-US" dirty="0">
                <a:solidFill>
                  <a:srgbClr val="FF40FF"/>
                </a:solidFill>
              </a:rPr>
              <a:t>Q</a:t>
            </a:r>
            <a:r>
              <a:rPr lang="en-US" altLang="en-US" dirty="0" smtClean="0">
                <a:solidFill>
                  <a:srgbClr val="FF40FF"/>
                </a:solidFill>
              </a:rPr>
              <a:t>₃: 26.8</a:t>
            </a:r>
            <a:r>
              <a:rPr lang="en-US" altLang="en-US" dirty="0">
                <a:solidFill>
                  <a:srgbClr val="FF40FF"/>
                </a:solidFill>
              </a:rPr>
              <a:t>			</a:t>
            </a:r>
          </a:p>
          <a:p>
            <a:r>
              <a:rPr lang="en-US" altLang="en-US" dirty="0" smtClean="0">
                <a:solidFill>
                  <a:srgbClr val="FF40FF"/>
                </a:solidFill>
              </a:rPr>
              <a:t>Maximum: 27.4</a:t>
            </a:r>
            <a:endParaRPr lang="en-US" dirty="0">
              <a:solidFill>
                <a:srgbClr val="FF40FF"/>
              </a:solidFill>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266" y="2084551"/>
            <a:ext cx="5205708" cy="3463212"/>
          </a:xfrm>
          <a:prstGeom prst="rect">
            <a:avLst/>
          </a:prstGeom>
        </p:spPr>
      </p:pic>
      <p:sp>
        <p:nvSpPr>
          <p:cNvPr id="15" name="Slide Number Placeholder 14"/>
          <p:cNvSpPr>
            <a:spLocks noGrp="1"/>
          </p:cNvSpPr>
          <p:nvPr>
            <p:ph type="sldNum" sz="quarter" idx="12"/>
          </p:nvPr>
        </p:nvSpPr>
        <p:spPr/>
        <p:txBody>
          <a:bodyPr/>
          <a:lstStyle/>
          <a:p>
            <a:fld id="{F3A72EEF-4855-934A-98CB-99F09410EB61}" type="slidenum">
              <a:rPr lang="en-US" smtClean="0"/>
              <a:t>20</a:t>
            </a:fld>
            <a:endParaRPr lang="en-US" dirty="0"/>
          </a:p>
        </p:txBody>
      </p:sp>
    </p:spTree>
    <p:extLst>
      <p:ext uri="{BB962C8B-B14F-4D97-AF65-F5344CB8AC3E}">
        <p14:creationId xmlns:p14="http://schemas.microsoft.com/office/powerpoint/2010/main" val="5679950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 Plots Explained</a:t>
            </a:r>
            <a:endParaRPr lang="en-US" dirty="0"/>
          </a:p>
        </p:txBody>
      </p:sp>
      <p:sp>
        <p:nvSpPr>
          <p:cNvPr id="3" name="Content Placeholder 2"/>
          <p:cNvSpPr>
            <a:spLocks noGrp="1"/>
          </p:cNvSpPr>
          <p:nvPr>
            <p:ph idx="1"/>
          </p:nvPr>
        </p:nvSpPr>
        <p:spPr>
          <a:xfrm>
            <a:off x="1097280" y="1871134"/>
            <a:ext cx="10058400" cy="4023360"/>
          </a:xfrm>
        </p:spPr>
        <p:txBody>
          <a:bodyPr>
            <a:normAutofit/>
          </a:bodyPr>
          <a:lstStyle/>
          <a:p>
            <a:pPr>
              <a:lnSpc>
                <a:spcPct val="200000"/>
              </a:lnSpc>
              <a:buFont typeface="Arial" charset="0"/>
              <a:buChar char="•"/>
            </a:pPr>
            <a:r>
              <a:rPr lang="en-US" dirty="0" smtClean="0"/>
              <a:t>Notice that the Under Armor  inner quartile range (IQR) or “box” does NOT overlap with either the Nike IQR or the Kohl’s IQR.  This indicates statistical significance, meaning that the data most likely did not happen by chance alone.  </a:t>
            </a:r>
          </a:p>
          <a:p>
            <a:pPr>
              <a:lnSpc>
                <a:spcPct val="200000"/>
              </a:lnSpc>
              <a:buFont typeface="Arial" charset="0"/>
              <a:buChar char="•"/>
            </a:pPr>
            <a:r>
              <a:rPr lang="en-US" dirty="0" smtClean="0"/>
              <a:t>In this case, it can be inferred that Under Armor tends to make the wastes of their shorts larger than either of the other brands.  </a:t>
            </a:r>
            <a:endParaRPr lang="en-US" dirty="0"/>
          </a:p>
        </p:txBody>
      </p:sp>
      <p:sp>
        <p:nvSpPr>
          <p:cNvPr id="6" name="Slide Number Placeholder 5"/>
          <p:cNvSpPr>
            <a:spLocks noGrp="1"/>
          </p:cNvSpPr>
          <p:nvPr>
            <p:ph type="sldNum" sz="quarter" idx="12"/>
          </p:nvPr>
        </p:nvSpPr>
        <p:spPr/>
        <p:txBody>
          <a:bodyPr/>
          <a:lstStyle/>
          <a:p>
            <a:fld id="{F3A72EEF-4855-934A-98CB-99F09410EB61}" type="slidenum">
              <a:rPr lang="en-US" smtClean="0"/>
              <a:t>21</a:t>
            </a:fld>
            <a:endParaRPr lang="en-US" dirty="0"/>
          </a:p>
        </p:txBody>
      </p:sp>
    </p:spTree>
    <p:extLst>
      <p:ext uri="{BB962C8B-B14F-4D97-AF65-F5344CB8AC3E}">
        <p14:creationId xmlns:p14="http://schemas.microsoft.com/office/powerpoint/2010/main" val="1783057177"/>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 Plots Explained</a:t>
            </a:r>
            <a:endParaRPr lang="en-US" dirty="0"/>
          </a:p>
        </p:txBody>
      </p:sp>
      <p:sp>
        <p:nvSpPr>
          <p:cNvPr id="3" name="Content Placeholder 2"/>
          <p:cNvSpPr>
            <a:spLocks noGrp="1"/>
          </p:cNvSpPr>
          <p:nvPr>
            <p:ph idx="1"/>
          </p:nvPr>
        </p:nvSpPr>
        <p:spPr>
          <a:xfrm>
            <a:off x="1097280" y="1871134"/>
            <a:ext cx="10058400" cy="4023360"/>
          </a:xfrm>
        </p:spPr>
        <p:txBody>
          <a:bodyPr>
            <a:normAutofit lnSpcReduction="10000"/>
          </a:bodyPr>
          <a:lstStyle/>
          <a:p>
            <a:pPr>
              <a:lnSpc>
                <a:spcPct val="200000"/>
              </a:lnSpc>
              <a:buFont typeface="Arial" charset="0"/>
              <a:buChar char="•"/>
            </a:pPr>
            <a:r>
              <a:rPr lang="en-US" dirty="0" smtClean="0"/>
              <a:t>Nike’s box plot seemed closest to the average waist size</a:t>
            </a:r>
          </a:p>
          <a:p>
            <a:pPr>
              <a:lnSpc>
                <a:spcPct val="200000"/>
              </a:lnSpc>
              <a:buFont typeface="Arial" charset="0"/>
              <a:buChar char="•"/>
            </a:pPr>
            <a:r>
              <a:rPr lang="en-US" dirty="0" smtClean="0"/>
              <a:t>Kohl’s had largest box plot</a:t>
            </a:r>
          </a:p>
          <a:p>
            <a:pPr lvl="1">
              <a:lnSpc>
                <a:spcPct val="200000"/>
              </a:lnSpc>
              <a:buFont typeface="Arial" charset="0"/>
              <a:buChar char="•"/>
            </a:pPr>
            <a:r>
              <a:rPr lang="en-US" dirty="0" smtClean="0"/>
              <a:t>Had the largest range of data</a:t>
            </a:r>
          </a:p>
          <a:p>
            <a:pPr>
              <a:lnSpc>
                <a:spcPct val="200000"/>
              </a:lnSpc>
              <a:buFont typeface="Arial" charset="0"/>
              <a:buChar char="•"/>
            </a:pPr>
            <a:r>
              <a:rPr lang="en-US" dirty="0" smtClean="0"/>
              <a:t>Under Armor was the smallest box plot</a:t>
            </a:r>
          </a:p>
          <a:p>
            <a:pPr lvl="1">
              <a:lnSpc>
                <a:spcPct val="200000"/>
              </a:lnSpc>
              <a:buFont typeface="Arial" charset="0"/>
              <a:buChar char="•"/>
            </a:pPr>
            <a:r>
              <a:rPr lang="en-US" dirty="0" smtClean="0"/>
              <a:t>Contained two outliers</a:t>
            </a:r>
          </a:p>
          <a:p>
            <a:pPr lvl="1">
              <a:lnSpc>
                <a:spcPct val="200000"/>
              </a:lnSpc>
              <a:buFont typeface="Arial" charset="0"/>
              <a:buChar char="•"/>
            </a:pPr>
            <a:r>
              <a:rPr lang="en-US" dirty="0" smtClean="0"/>
              <a:t>Farthest away from average size waist</a:t>
            </a:r>
            <a:endParaRPr lang="en-US" dirty="0"/>
          </a:p>
        </p:txBody>
      </p:sp>
      <p:sp>
        <p:nvSpPr>
          <p:cNvPr id="4" name="TextBox 3"/>
          <p:cNvSpPr txBox="1"/>
          <p:nvPr/>
        </p:nvSpPr>
        <p:spPr>
          <a:xfrm>
            <a:off x="6667500" y="2959484"/>
            <a:ext cx="4279900" cy="923330"/>
          </a:xfrm>
          <a:prstGeom prst="rect">
            <a:avLst/>
          </a:prstGeom>
          <a:noFill/>
          <a:ln>
            <a:solidFill>
              <a:schemeClr val="accent1"/>
            </a:solidFill>
          </a:ln>
        </p:spPr>
        <p:txBody>
          <a:bodyPr wrap="square" rtlCol="0">
            <a:spAutoFit/>
          </a:bodyPr>
          <a:lstStyle/>
          <a:p>
            <a:r>
              <a:rPr lang="en-US" dirty="0" smtClean="0"/>
              <a:t>Again Nike seems like the most accurate brand. The next slides will either support this claim or go against it.</a:t>
            </a:r>
          </a:p>
        </p:txBody>
      </p:sp>
      <p:sp>
        <p:nvSpPr>
          <p:cNvPr id="6" name="Slide Number Placeholder 5"/>
          <p:cNvSpPr>
            <a:spLocks noGrp="1"/>
          </p:cNvSpPr>
          <p:nvPr>
            <p:ph type="sldNum" sz="quarter" idx="12"/>
          </p:nvPr>
        </p:nvSpPr>
        <p:spPr/>
        <p:txBody>
          <a:bodyPr/>
          <a:lstStyle/>
          <a:p>
            <a:fld id="{F3A72EEF-4855-934A-98CB-99F09410EB61}" type="slidenum">
              <a:rPr lang="en-US" smtClean="0"/>
              <a:t>22</a:t>
            </a:fld>
            <a:endParaRPr lang="en-US" dirty="0"/>
          </a:p>
        </p:txBody>
      </p:sp>
    </p:spTree>
    <p:extLst>
      <p:ext uri="{BB962C8B-B14F-4D97-AF65-F5344CB8AC3E}">
        <p14:creationId xmlns:p14="http://schemas.microsoft.com/office/powerpoint/2010/main" val="37169271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Truest to Size</a:t>
            </a:r>
            <a:endParaRPr lang="en-US" dirty="0"/>
          </a:p>
        </p:txBody>
      </p:sp>
      <p:sp>
        <p:nvSpPr>
          <p:cNvPr id="3" name="Content Placeholder 2"/>
          <p:cNvSpPr>
            <a:spLocks noGrp="1"/>
          </p:cNvSpPr>
          <p:nvPr>
            <p:ph idx="1"/>
          </p:nvPr>
        </p:nvSpPr>
        <p:spPr>
          <a:xfrm>
            <a:off x="1097280" y="1845734"/>
            <a:ext cx="10058400" cy="4175504"/>
          </a:xfrm>
        </p:spPr>
        <p:txBody>
          <a:bodyPr>
            <a:normAutofit fontScale="92500" lnSpcReduction="20000"/>
          </a:bodyPr>
          <a:lstStyle/>
          <a:p>
            <a:pPr>
              <a:lnSpc>
                <a:spcPct val="200000"/>
              </a:lnSpc>
              <a:buFont typeface="Arial" charset="0"/>
              <a:buChar char="•"/>
            </a:pPr>
            <a:r>
              <a:rPr lang="en-US" dirty="0" smtClean="0"/>
              <a:t> Nike had the box plot closest to the average waist size of 25</a:t>
            </a:r>
          </a:p>
          <a:p>
            <a:pPr lvl="1">
              <a:lnSpc>
                <a:spcPct val="200000"/>
              </a:lnSpc>
              <a:buFont typeface="Arial" charset="0"/>
              <a:buChar char="•"/>
            </a:pPr>
            <a:r>
              <a:rPr lang="en-US" dirty="0" smtClean="0"/>
              <a:t>The variance was the smallest, and the deviation was smallest as well</a:t>
            </a:r>
          </a:p>
          <a:p>
            <a:pPr lvl="1">
              <a:lnSpc>
                <a:spcPct val="200000"/>
              </a:lnSpc>
              <a:buFont typeface="Arial" charset="0"/>
              <a:buChar char="•"/>
            </a:pPr>
            <a:r>
              <a:rPr lang="en-US" dirty="0" smtClean="0"/>
              <a:t>Its mean/average was closest to 25, it was 25.6</a:t>
            </a:r>
          </a:p>
          <a:p>
            <a:pPr>
              <a:lnSpc>
                <a:spcPct val="200000"/>
              </a:lnSpc>
              <a:buFont typeface="Arial" charset="0"/>
              <a:buChar char="•"/>
            </a:pPr>
            <a:r>
              <a:rPr lang="en-US" dirty="0" smtClean="0"/>
              <a:t>Kohl’s had the biggest box plot</a:t>
            </a:r>
          </a:p>
          <a:p>
            <a:pPr lvl="1">
              <a:lnSpc>
                <a:spcPct val="200000"/>
              </a:lnSpc>
              <a:buFont typeface="Arial" charset="0"/>
              <a:buChar char="•"/>
            </a:pPr>
            <a:r>
              <a:rPr lang="en-US" dirty="0" smtClean="0"/>
              <a:t>Kohl’s also had the largest deviation and variance</a:t>
            </a:r>
          </a:p>
          <a:p>
            <a:pPr>
              <a:lnSpc>
                <a:spcPct val="200000"/>
              </a:lnSpc>
              <a:buFont typeface="Arial" charset="0"/>
              <a:buChar char="•"/>
            </a:pPr>
            <a:r>
              <a:rPr lang="en-US" dirty="0" smtClean="0"/>
              <a:t>Under Armor had the smallest box plot, yet it was not closest to the average waist size of 25</a:t>
            </a:r>
          </a:p>
          <a:p>
            <a:pPr lvl="1">
              <a:lnSpc>
                <a:spcPct val="200000"/>
              </a:lnSpc>
              <a:buFont typeface="Arial" charset="0"/>
              <a:buChar char="•"/>
            </a:pPr>
            <a:r>
              <a:rPr lang="en-US" dirty="0" smtClean="0"/>
              <a:t>The average/mean was the largest at 28.13</a:t>
            </a:r>
          </a:p>
        </p:txBody>
      </p:sp>
      <p:sp>
        <p:nvSpPr>
          <p:cNvPr id="5" name="Slide Number Placeholder 4"/>
          <p:cNvSpPr>
            <a:spLocks noGrp="1"/>
          </p:cNvSpPr>
          <p:nvPr>
            <p:ph type="sldNum" sz="quarter" idx="12"/>
          </p:nvPr>
        </p:nvSpPr>
        <p:spPr/>
        <p:txBody>
          <a:bodyPr/>
          <a:lstStyle/>
          <a:p>
            <a:fld id="{F3A72EEF-4855-934A-98CB-99F09410EB61}" type="slidenum">
              <a:rPr lang="en-US" smtClean="0"/>
              <a:t>23</a:t>
            </a:fld>
            <a:endParaRPr lang="en-US" dirty="0"/>
          </a:p>
        </p:txBody>
      </p:sp>
    </p:spTree>
    <p:extLst>
      <p:ext uri="{BB962C8B-B14F-4D97-AF65-F5344CB8AC3E}">
        <p14:creationId xmlns:p14="http://schemas.microsoft.com/office/powerpoint/2010/main" val="1768598682"/>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a:lnSpc>
                <a:spcPct val="200000"/>
              </a:lnSpc>
              <a:buFont typeface="Arial" charset="0"/>
              <a:buChar char="•"/>
            </a:pPr>
            <a:r>
              <a:rPr lang="en-US" dirty="0" smtClean="0"/>
              <a:t> Only one set of data had outliers, which was Under Armor. </a:t>
            </a:r>
          </a:p>
          <a:p>
            <a:pPr>
              <a:lnSpc>
                <a:spcPct val="200000"/>
              </a:lnSpc>
              <a:buFont typeface="Arial" charset="0"/>
              <a:buChar char="•"/>
            </a:pPr>
            <a:r>
              <a:rPr lang="en-US" dirty="0" smtClean="0"/>
              <a:t>The hypothesis was that Nike would be the most accurate because it was most expensive.</a:t>
            </a:r>
          </a:p>
          <a:p>
            <a:pPr>
              <a:lnSpc>
                <a:spcPct val="200000"/>
              </a:lnSpc>
              <a:buFont typeface="Arial" charset="0"/>
              <a:buChar char="•"/>
            </a:pPr>
            <a:r>
              <a:rPr lang="en-US" dirty="0"/>
              <a:t> </a:t>
            </a:r>
            <a:r>
              <a:rPr lang="en-US" dirty="0" smtClean="0"/>
              <a:t>The hypothesis was </a:t>
            </a:r>
            <a:r>
              <a:rPr lang="en-US" sz="2400" dirty="0" smtClean="0">
                <a:solidFill>
                  <a:srgbClr val="00B050"/>
                </a:solidFill>
              </a:rPr>
              <a:t>CORRECT</a:t>
            </a:r>
            <a:r>
              <a:rPr lang="en-US" sz="2400" dirty="0" smtClean="0">
                <a:solidFill>
                  <a:schemeClr val="accent1"/>
                </a:solidFill>
              </a:rPr>
              <a:t> </a:t>
            </a:r>
            <a:r>
              <a:rPr lang="en-US" dirty="0" smtClean="0">
                <a:solidFill>
                  <a:schemeClr val="tx2"/>
                </a:solidFill>
              </a:rPr>
              <a:t>because Nike’s data was closest to the average waist size of 25.</a:t>
            </a:r>
          </a:p>
          <a:p>
            <a:pPr>
              <a:buFont typeface="Arial" charset="0"/>
              <a:buChar char="•"/>
            </a:pPr>
            <a:endParaRPr lang="en-US" dirty="0"/>
          </a:p>
        </p:txBody>
      </p:sp>
      <p:sp>
        <p:nvSpPr>
          <p:cNvPr id="5" name="Slide Number Placeholder 4"/>
          <p:cNvSpPr>
            <a:spLocks noGrp="1"/>
          </p:cNvSpPr>
          <p:nvPr>
            <p:ph type="sldNum" sz="quarter" idx="12"/>
          </p:nvPr>
        </p:nvSpPr>
        <p:spPr/>
        <p:txBody>
          <a:bodyPr/>
          <a:lstStyle/>
          <a:p>
            <a:fld id="{F3A72EEF-4855-934A-98CB-99F09410EB61}" type="slidenum">
              <a:rPr lang="en-US" smtClean="0"/>
              <a:t>24</a:t>
            </a:fld>
            <a:endParaRPr lang="en-US" dirty="0"/>
          </a:p>
        </p:txBody>
      </p:sp>
    </p:spTree>
    <p:extLst>
      <p:ext uri="{BB962C8B-B14F-4D97-AF65-F5344CB8AC3E}">
        <p14:creationId xmlns:p14="http://schemas.microsoft.com/office/powerpoint/2010/main" val="911914755"/>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Advice to Shoppers</a:t>
            </a:r>
            <a:endParaRPr lang="en-US" dirty="0"/>
          </a:p>
        </p:txBody>
      </p:sp>
      <p:sp>
        <p:nvSpPr>
          <p:cNvPr id="3" name="Content Placeholder 2"/>
          <p:cNvSpPr>
            <a:spLocks noGrp="1"/>
          </p:cNvSpPr>
          <p:nvPr>
            <p:ph idx="1"/>
          </p:nvPr>
        </p:nvSpPr>
        <p:spPr>
          <a:xfrm>
            <a:off x="1097280" y="1845734"/>
            <a:ext cx="10058400" cy="4227262"/>
          </a:xfrm>
        </p:spPr>
        <p:txBody>
          <a:bodyPr>
            <a:normAutofit fontScale="85000" lnSpcReduction="10000"/>
          </a:bodyPr>
          <a:lstStyle/>
          <a:p>
            <a:pPr>
              <a:lnSpc>
                <a:spcPct val="200000"/>
              </a:lnSpc>
              <a:buFont typeface="Arial" charset="0"/>
              <a:buChar char="•"/>
            </a:pPr>
            <a:r>
              <a:rPr lang="en-US" dirty="0" smtClean="0"/>
              <a:t> The data showed that buying the more expensive product proved to be the product with the best quality</a:t>
            </a:r>
            <a:r>
              <a:rPr lang="en-US" dirty="0" smtClean="0"/>
              <a:t>.</a:t>
            </a:r>
          </a:p>
          <a:p>
            <a:pPr>
              <a:lnSpc>
                <a:spcPct val="200000"/>
              </a:lnSpc>
              <a:buFont typeface="Arial" charset="0"/>
              <a:buChar char="•"/>
            </a:pPr>
            <a:r>
              <a:rPr lang="en-US" dirty="0" smtClean="0"/>
              <a:t>Under </a:t>
            </a:r>
            <a:r>
              <a:rPr lang="en-US" smtClean="0"/>
              <a:t>Armor tended </a:t>
            </a:r>
            <a:r>
              <a:rPr lang="en-US" dirty="0" smtClean="0"/>
              <a:t>to make their shorts larger, so go with a size smaller than you would normally wear, if you plan on purchasing this brand.</a:t>
            </a:r>
            <a:endParaRPr lang="en-US" dirty="0" smtClean="0"/>
          </a:p>
          <a:p>
            <a:pPr>
              <a:lnSpc>
                <a:spcPct val="200000"/>
              </a:lnSpc>
              <a:buFont typeface="Arial" charset="0"/>
              <a:buChar char="•"/>
            </a:pPr>
            <a:r>
              <a:rPr lang="en-US" dirty="0"/>
              <a:t> </a:t>
            </a:r>
            <a:r>
              <a:rPr lang="en-US" dirty="0" smtClean="0"/>
              <a:t>Nike, the more expensive brand, seems to be a better choice </a:t>
            </a:r>
            <a:r>
              <a:rPr lang="en-US" dirty="0" smtClean="0"/>
              <a:t>than the less </a:t>
            </a:r>
            <a:r>
              <a:rPr lang="en-US" dirty="0" smtClean="0"/>
              <a:t>expensive brands</a:t>
            </a:r>
            <a:r>
              <a:rPr lang="en-US" dirty="0" smtClean="0"/>
              <a:t>.  </a:t>
            </a:r>
            <a:r>
              <a:rPr lang="en-US" dirty="0" smtClean="0"/>
              <a:t>However, the second most accurate was the least expensive, Kohl’s. It was slightly larger than Nike, only by a few centimeters.</a:t>
            </a:r>
          </a:p>
          <a:p>
            <a:pPr>
              <a:lnSpc>
                <a:spcPct val="200000"/>
              </a:lnSpc>
              <a:buFont typeface="Arial" charset="0"/>
              <a:buChar char="•"/>
            </a:pPr>
            <a:r>
              <a:rPr lang="en-US" dirty="0" smtClean="0"/>
              <a:t> When shopping in the future, try to stick to trusted brands or stores for the most reliable product.</a:t>
            </a:r>
          </a:p>
          <a:p>
            <a:pPr>
              <a:buFont typeface="Arial" charset="0"/>
              <a:buChar char="•"/>
            </a:pPr>
            <a:endParaRPr lang="en-US" dirty="0"/>
          </a:p>
        </p:txBody>
      </p:sp>
      <p:sp>
        <p:nvSpPr>
          <p:cNvPr id="5" name="Slide Number Placeholder 4"/>
          <p:cNvSpPr>
            <a:spLocks noGrp="1"/>
          </p:cNvSpPr>
          <p:nvPr>
            <p:ph type="sldNum" sz="quarter" idx="12"/>
          </p:nvPr>
        </p:nvSpPr>
        <p:spPr/>
        <p:txBody>
          <a:bodyPr/>
          <a:lstStyle/>
          <a:p>
            <a:fld id="{F3A72EEF-4855-934A-98CB-99F09410EB61}" type="slidenum">
              <a:rPr lang="en-US" smtClean="0"/>
              <a:t>25</a:t>
            </a:fld>
            <a:endParaRPr lang="en-US" dirty="0"/>
          </a:p>
        </p:txBody>
      </p:sp>
    </p:spTree>
    <p:extLst>
      <p:ext uri="{BB962C8B-B14F-4D97-AF65-F5344CB8AC3E}">
        <p14:creationId xmlns:p14="http://schemas.microsoft.com/office/powerpoint/2010/main" val="366573139"/>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Advice for Manufacturers</a:t>
            </a:r>
            <a:endParaRPr lang="en-US" dirty="0"/>
          </a:p>
        </p:txBody>
      </p:sp>
      <p:sp>
        <p:nvSpPr>
          <p:cNvPr id="3" name="Content Placeholder 2"/>
          <p:cNvSpPr>
            <a:spLocks noGrp="1"/>
          </p:cNvSpPr>
          <p:nvPr>
            <p:ph idx="1"/>
          </p:nvPr>
        </p:nvSpPr>
        <p:spPr/>
        <p:txBody>
          <a:bodyPr>
            <a:normAutofit fontScale="92500" lnSpcReduction="10000"/>
          </a:bodyPr>
          <a:lstStyle/>
          <a:p>
            <a:pPr>
              <a:lnSpc>
                <a:spcPct val="200000"/>
              </a:lnSpc>
              <a:buFont typeface="Arial" charset="0"/>
              <a:buChar char="•"/>
            </a:pPr>
            <a:r>
              <a:rPr lang="en-US" dirty="0" smtClean="0"/>
              <a:t> It was obvious that the data was not very consistent for all the brands recorded.</a:t>
            </a:r>
          </a:p>
          <a:p>
            <a:pPr>
              <a:lnSpc>
                <a:spcPct val="200000"/>
              </a:lnSpc>
              <a:buFont typeface="Arial" charset="0"/>
              <a:buChar char="•"/>
            </a:pPr>
            <a:r>
              <a:rPr lang="en-US" dirty="0"/>
              <a:t> </a:t>
            </a:r>
            <a:r>
              <a:rPr lang="en-US" dirty="0" smtClean="0"/>
              <a:t>Mass-manufacturing allows a lot of products to be made quickly; however, it is not always very accurate.</a:t>
            </a:r>
          </a:p>
          <a:p>
            <a:pPr>
              <a:lnSpc>
                <a:spcPct val="200000"/>
              </a:lnSpc>
              <a:buFont typeface="Arial" charset="0"/>
              <a:buChar char="•"/>
            </a:pPr>
            <a:r>
              <a:rPr lang="en-US" dirty="0"/>
              <a:t> </a:t>
            </a:r>
            <a:r>
              <a:rPr lang="en-US" dirty="0" smtClean="0"/>
              <a:t>Mass-manufacturing </a:t>
            </a:r>
            <a:r>
              <a:rPr lang="en-US" dirty="0"/>
              <a:t>may cause the accuracy of the shorts to decrease. They should make sure all the equipment is up to date and running properly for the best </a:t>
            </a:r>
            <a:r>
              <a:rPr lang="en-US" dirty="0" smtClean="0"/>
              <a:t>products. Another thing that should be consider is slowing down the process. Remember, </a:t>
            </a:r>
            <a:r>
              <a:rPr lang="en-US" sz="2400" dirty="0" smtClean="0">
                <a:solidFill>
                  <a:schemeClr val="accent1"/>
                </a:solidFill>
              </a:rPr>
              <a:t>“Quality over quantity!”</a:t>
            </a:r>
            <a:endParaRPr lang="en-US" sz="2400" dirty="0">
              <a:solidFill>
                <a:schemeClr val="accent1"/>
              </a:solidFill>
            </a:endParaRPr>
          </a:p>
          <a:p>
            <a:pPr>
              <a:lnSpc>
                <a:spcPct val="200000"/>
              </a:lnSpc>
              <a:buFont typeface="Arial" charset="0"/>
              <a:buChar char="•"/>
            </a:pPr>
            <a:endParaRPr lang="en-US" dirty="0" smtClean="0"/>
          </a:p>
          <a:p>
            <a:pPr>
              <a:buFont typeface="Arial" charset="0"/>
              <a:buChar char="•"/>
            </a:pPr>
            <a:endParaRPr lang="en-US" dirty="0"/>
          </a:p>
        </p:txBody>
      </p:sp>
      <p:sp>
        <p:nvSpPr>
          <p:cNvPr id="5" name="Slide Number Placeholder 4"/>
          <p:cNvSpPr>
            <a:spLocks noGrp="1"/>
          </p:cNvSpPr>
          <p:nvPr>
            <p:ph type="sldNum" sz="quarter" idx="12"/>
          </p:nvPr>
        </p:nvSpPr>
        <p:spPr/>
        <p:txBody>
          <a:bodyPr/>
          <a:lstStyle/>
          <a:p>
            <a:fld id="{F3A72EEF-4855-934A-98CB-99F09410EB61}" type="slidenum">
              <a:rPr lang="en-US" smtClean="0"/>
              <a:t>26</a:t>
            </a:fld>
            <a:endParaRPr lang="en-US" dirty="0"/>
          </a:p>
        </p:txBody>
      </p:sp>
    </p:spTree>
    <p:extLst>
      <p:ext uri="{BB962C8B-B14F-4D97-AF65-F5344CB8AC3E}">
        <p14:creationId xmlns:p14="http://schemas.microsoft.com/office/powerpoint/2010/main" val="1975880533"/>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a:t>
            </a:r>
            <a:endParaRPr lang="en-US" dirty="0"/>
          </a:p>
        </p:txBody>
      </p:sp>
      <p:sp>
        <p:nvSpPr>
          <p:cNvPr id="3" name="Content Placeholder 2"/>
          <p:cNvSpPr>
            <a:spLocks noGrp="1"/>
          </p:cNvSpPr>
          <p:nvPr>
            <p:ph idx="1"/>
          </p:nvPr>
        </p:nvSpPr>
        <p:spPr/>
        <p:txBody>
          <a:bodyPr>
            <a:normAutofit/>
          </a:bodyPr>
          <a:lstStyle/>
          <a:p>
            <a:pPr>
              <a:lnSpc>
                <a:spcPct val="100000"/>
              </a:lnSpc>
              <a:buFont typeface="Arial" charset="0"/>
              <a:buChar char="•"/>
            </a:pPr>
            <a:r>
              <a:rPr lang="en-US" sz="1000" dirty="0"/>
              <a:t>"Women's Sizing Charts." </a:t>
            </a:r>
            <a:r>
              <a:rPr lang="en-US" sz="1000" i="1" dirty="0"/>
              <a:t>Women's Sizing Charts</a:t>
            </a:r>
            <a:r>
              <a:rPr lang="en-US" sz="1000" dirty="0"/>
              <a:t>. N.p., n.d. Web. 09 May 2016</a:t>
            </a:r>
            <a:r>
              <a:rPr lang="en-US" sz="1000" dirty="0" smtClean="0"/>
              <a:t>.</a:t>
            </a:r>
          </a:p>
          <a:p>
            <a:pPr>
              <a:lnSpc>
                <a:spcPct val="100000"/>
              </a:lnSpc>
              <a:buFont typeface="Arial" charset="0"/>
              <a:buChar char="•"/>
            </a:pPr>
            <a:r>
              <a:rPr lang="en-US" sz="1000" i="1" dirty="0"/>
              <a:t>Nike Logo</a:t>
            </a:r>
            <a:r>
              <a:rPr lang="en-US" sz="1000" dirty="0"/>
              <a:t>. N.d. Web</a:t>
            </a:r>
            <a:r>
              <a:rPr lang="en-US" sz="1000" dirty="0" smtClean="0"/>
              <a:t>. </a:t>
            </a:r>
            <a:r>
              <a:rPr lang="en-US" sz="1000" dirty="0"/>
              <a:t>9 May 2016</a:t>
            </a:r>
            <a:r>
              <a:rPr lang="en-US" sz="1000" dirty="0" smtClean="0"/>
              <a:t> </a:t>
            </a:r>
            <a:r>
              <a:rPr lang="en-US" sz="1000" dirty="0"/>
              <a:t>&lt;https://static.festisite.com/static/partylogo/img/logos/nike.png</a:t>
            </a:r>
            <a:r>
              <a:rPr lang="en-US" sz="1000" dirty="0" smtClean="0"/>
              <a:t>&gt;.</a:t>
            </a:r>
          </a:p>
          <a:p>
            <a:pPr>
              <a:lnSpc>
                <a:spcPct val="100000"/>
              </a:lnSpc>
              <a:buFont typeface="Arial" charset="0"/>
              <a:buChar char="•"/>
            </a:pPr>
            <a:r>
              <a:rPr lang="en-US" sz="1000" i="1" dirty="0"/>
              <a:t>Under Armor Logo</a:t>
            </a:r>
            <a:r>
              <a:rPr lang="en-US" sz="1000" dirty="0"/>
              <a:t>. N.d. Web</a:t>
            </a:r>
            <a:r>
              <a:rPr lang="en-US" sz="1000" dirty="0" smtClean="0"/>
              <a:t>.</a:t>
            </a:r>
            <a:r>
              <a:rPr lang="en-US" sz="1000" dirty="0"/>
              <a:t> 9 May 2016</a:t>
            </a:r>
            <a:r>
              <a:rPr lang="en-US" sz="1000" dirty="0" smtClean="0"/>
              <a:t> </a:t>
            </a:r>
            <a:r>
              <a:rPr lang="en-US" sz="1000" dirty="0"/>
              <a:t>&lt;https://upload.wikimedia.org/wikipedia/commons/thumb/4/44/Under_armour_logo.svg/500px-Under_armour_logo.svg.png</a:t>
            </a:r>
            <a:r>
              <a:rPr lang="en-US" sz="1000" dirty="0" smtClean="0"/>
              <a:t>&gt;.</a:t>
            </a:r>
          </a:p>
          <a:p>
            <a:pPr>
              <a:lnSpc>
                <a:spcPct val="100000"/>
              </a:lnSpc>
              <a:buFont typeface="Arial" charset="0"/>
              <a:buChar char="•"/>
            </a:pPr>
            <a:r>
              <a:rPr lang="en-US" sz="1000" i="1" dirty="0"/>
              <a:t>Kohls Logo</a:t>
            </a:r>
            <a:r>
              <a:rPr lang="en-US" sz="1000" dirty="0"/>
              <a:t>. N.d. Web. 9 May 2016. &lt;http://vignette4.wikia.nocookie.net/camphalfbloodroleplay/images/7/72/Kohls-logo.png/revision/latest?cb=20140622213627</a:t>
            </a:r>
            <a:r>
              <a:rPr lang="en-US" sz="1000" dirty="0" smtClean="0"/>
              <a:t>&gt;.</a:t>
            </a:r>
          </a:p>
          <a:p>
            <a:pPr>
              <a:lnSpc>
                <a:spcPct val="100000"/>
              </a:lnSpc>
              <a:buFont typeface="Arial" charset="0"/>
              <a:buChar char="•"/>
            </a:pPr>
            <a:r>
              <a:rPr lang="en-US" sz="1000" i="1" dirty="0"/>
              <a:t>Stack of Money</a:t>
            </a:r>
            <a:r>
              <a:rPr lang="en-US" sz="1000" dirty="0"/>
              <a:t>. N.d. Web. 9 May 2016. &lt;http://images.clipartpanda.com/stack-of-money-clipart-RcdRgpeei.png</a:t>
            </a:r>
            <a:r>
              <a:rPr lang="en-US" sz="1000" dirty="0" smtClean="0"/>
              <a:t>&gt;.</a:t>
            </a:r>
          </a:p>
          <a:p>
            <a:pPr>
              <a:lnSpc>
                <a:spcPct val="100000"/>
              </a:lnSpc>
              <a:buFont typeface="Arial" charset="0"/>
              <a:buChar char="•"/>
            </a:pPr>
            <a:r>
              <a:rPr lang="en-US" sz="1000" i="1" dirty="0"/>
              <a:t>Stack of Jeans</a:t>
            </a:r>
            <a:r>
              <a:rPr lang="en-US" sz="1000" dirty="0"/>
              <a:t>. N.d. Web. 7 May 2016. &lt;http://www.99to499.com/wp/wp-content/uploads/2015/10/STACK-OF-JEANS-psd70308.png</a:t>
            </a:r>
            <a:r>
              <a:rPr lang="en-US" sz="1000" dirty="0" smtClean="0"/>
              <a:t>&gt;.</a:t>
            </a:r>
          </a:p>
          <a:p>
            <a:pPr>
              <a:lnSpc>
                <a:spcPct val="100000"/>
              </a:lnSpc>
              <a:buFont typeface="Arial" charset="0"/>
              <a:buChar char="•"/>
            </a:pPr>
            <a:r>
              <a:rPr lang="en-US" sz="1000" i="1" dirty="0"/>
              <a:t>Measure Tape</a:t>
            </a:r>
            <a:r>
              <a:rPr lang="en-US" sz="1000" dirty="0"/>
              <a:t>. N.d. Web. 11 May 2016. &lt;http://www.moonliteblinds.com/wp-content/uploads/2015/04/measuretape-png.png</a:t>
            </a:r>
            <a:r>
              <a:rPr lang="en-US" sz="1000" dirty="0" smtClean="0"/>
              <a:t>&gt;.</a:t>
            </a:r>
          </a:p>
          <a:p>
            <a:pPr>
              <a:lnSpc>
                <a:spcPct val="100000"/>
              </a:lnSpc>
              <a:buFont typeface="Arial" charset="0"/>
              <a:buChar char="•"/>
            </a:pPr>
            <a:r>
              <a:rPr lang="en-US" sz="1000" i="1" dirty="0"/>
              <a:t>Dick's Sporting Goods</a:t>
            </a:r>
            <a:r>
              <a:rPr lang="en-US" sz="1000" dirty="0"/>
              <a:t>. N.d. Web. 11 May 2016. &lt;https://cdn-static.findly.com/wp-content/uploads/sites/86/2015/08/Storefront-Full_MG_1333.jpg</a:t>
            </a:r>
            <a:r>
              <a:rPr lang="en-US" sz="1000" dirty="0" smtClean="0"/>
              <a:t>&gt;.</a:t>
            </a:r>
          </a:p>
          <a:p>
            <a:pPr>
              <a:lnSpc>
                <a:spcPct val="100000"/>
              </a:lnSpc>
              <a:buFont typeface="Arial" charset="0"/>
              <a:buChar char="•"/>
            </a:pPr>
            <a:r>
              <a:rPr lang="fi-FI" sz="1000" i="1" dirty="0"/>
              <a:t>Macomb Mall</a:t>
            </a:r>
            <a:r>
              <a:rPr lang="fi-FI" sz="1000" dirty="0"/>
              <a:t>. N.d. Web. 11 May 2016. &lt;http://www.gannett-cdn.com/-mm-/132ea4b94a00c40a781cedd27f9670f7d72234dd/c=216-0-3352-2352&amp;r=x404&amp;c=534x401/local</a:t>
            </a:r>
            <a:r>
              <a:rPr lang="fi-FI" sz="1000" dirty="0" smtClean="0"/>
              <a:t>/-	/</a:t>
            </a:r>
            <a:r>
              <a:rPr lang="fi-FI" sz="1000" dirty="0"/>
              <a:t>media/2015/06/03/DetroitNews/B99276427Z.1_20150603204536_000_GU0H5H4N.1-0.jpg&gt;.</a:t>
            </a:r>
            <a:endParaRPr lang="en-US" sz="1000" dirty="0" smtClean="0"/>
          </a:p>
          <a:p>
            <a:pPr>
              <a:lnSpc>
                <a:spcPct val="100000"/>
              </a:lnSpc>
              <a:buFont typeface="Arial" charset="0"/>
              <a:buChar char="•"/>
            </a:pPr>
            <a:endParaRPr lang="en-US" sz="1000" dirty="0"/>
          </a:p>
        </p:txBody>
      </p:sp>
      <p:sp>
        <p:nvSpPr>
          <p:cNvPr id="5" name="Slide Number Placeholder 4"/>
          <p:cNvSpPr>
            <a:spLocks noGrp="1"/>
          </p:cNvSpPr>
          <p:nvPr>
            <p:ph type="sldNum" sz="quarter" idx="12"/>
          </p:nvPr>
        </p:nvSpPr>
        <p:spPr/>
        <p:txBody>
          <a:bodyPr/>
          <a:lstStyle/>
          <a:p>
            <a:fld id="{F3A72EEF-4855-934A-98CB-99F09410EB61}" type="slidenum">
              <a:rPr lang="en-US" smtClean="0"/>
              <a:t>27</a:t>
            </a:fld>
            <a:endParaRPr lang="en-US" dirty="0"/>
          </a:p>
        </p:txBody>
      </p:sp>
    </p:spTree>
    <p:extLst>
      <p:ext uri="{BB962C8B-B14F-4D97-AF65-F5344CB8AC3E}">
        <p14:creationId xmlns:p14="http://schemas.microsoft.com/office/powerpoint/2010/main" val="38016130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Stores / Brands</a:t>
            </a:r>
            <a:endParaRPr lang="en-US" dirty="0"/>
          </a:p>
        </p:txBody>
      </p:sp>
      <p:sp>
        <p:nvSpPr>
          <p:cNvPr id="3" name="Content Placeholder 2"/>
          <p:cNvSpPr>
            <a:spLocks noGrp="1"/>
          </p:cNvSpPr>
          <p:nvPr>
            <p:ph idx="1"/>
          </p:nvPr>
        </p:nvSpPr>
        <p:spPr/>
        <p:txBody>
          <a:bodyPr>
            <a:normAutofit/>
          </a:bodyPr>
          <a:lstStyle/>
          <a:p>
            <a:pPr>
              <a:lnSpc>
                <a:spcPct val="100000"/>
              </a:lnSpc>
              <a:buFont typeface="Arial" charset="0"/>
              <a:buChar char="•"/>
            </a:pPr>
            <a:r>
              <a:rPr lang="en-US" dirty="0" smtClean="0"/>
              <a:t> Kohl’s-$20</a:t>
            </a:r>
          </a:p>
          <a:p>
            <a:pPr>
              <a:lnSpc>
                <a:spcPct val="100000"/>
              </a:lnSpc>
              <a:buFont typeface="Arial" charset="0"/>
              <a:buChar char="•"/>
            </a:pPr>
            <a:r>
              <a:rPr lang="en-US" dirty="0"/>
              <a:t> </a:t>
            </a:r>
            <a:r>
              <a:rPr lang="en-US" dirty="0" smtClean="0"/>
              <a:t>Nike- $32</a:t>
            </a:r>
          </a:p>
          <a:p>
            <a:pPr>
              <a:lnSpc>
                <a:spcPct val="100000"/>
              </a:lnSpc>
              <a:buFont typeface="Arial" charset="0"/>
              <a:buChar char="•"/>
            </a:pPr>
            <a:r>
              <a:rPr lang="en-US" dirty="0"/>
              <a:t> </a:t>
            </a:r>
            <a:r>
              <a:rPr lang="en-US" dirty="0" smtClean="0"/>
              <a:t>Under Armor- $25</a:t>
            </a:r>
          </a:p>
          <a:p>
            <a:pPr>
              <a:lnSpc>
                <a:spcPct val="100000"/>
              </a:lnSpc>
              <a:buFont typeface="Arial" charset="0"/>
              <a:buChar char="•"/>
            </a:pPr>
            <a:r>
              <a:rPr lang="en-US" dirty="0"/>
              <a:t> </a:t>
            </a:r>
            <a:r>
              <a:rPr lang="en-US" dirty="0" smtClean="0"/>
              <a:t>These were chosen because they were easy to find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44560">
            <a:off x="8128000" y="2043210"/>
            <a:ext cx="2692400" cy="143594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11531">
            <a:off x="676551" y="4139596"/>
            <a:ext cx="2131890" cy="159891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69338">
            <a:off x="7361719" y="4632707"/>
            <a:ext cx="3896881" cy="612693"/>
          </a:xfrm>
          <a:prstGeom prst="rect">
            <a:avLst/>
          </a:prstGeom>
        </p:spPr>
      </p:pic>
      <p:sp>
        <p:nvSpPr>
          <p:cNvPr id="7" name="Slide Number Placeholder 6"/>
          <p:cNvSpPr>
            <a:spLocks noGrp="1"/>
          </p:cNvSpPr>
          <p:nvPr>
            <p:ph type="sldNum" sz="quarter" idx="12"/>
          </p:nvPr>
        </p:nvSpPr>
        <p:spPr/>
        <p:txBody>
          <a:bodyPr/>
          <a:lstStyle/>
          <a:p>
            <a:fld id="{F3A72EEF-4855-934A-98CB-99F09410EB61}" type="slidenum">
              <a:rPr lang="en-US" smtClean="0"/>
              <a:t>3</a:t>
            </a:fld>
            <a:endParaRPr lang="en-US" dirty="0"/>
          </a:p>
        </p:txBody>
      </p:sp>
    </p:spTree>
    <p:extLst>
      <p:ext uri="{BB962C8B-B14F-4D97-AF65-F5344CB8AC3E}">
        <p14:creationId xmlns:p14="http://schemas.microsoft.com/office/powerpoint/2010/main" val="8856553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2019" y="1858963"/>
            <a:ext cx="6034087" cy="40227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800" y="2031629"/>
            <a:ext cx="4889500" cy="3671703"/>
          </a:xfrm>
          <a:prstGeom prst="rect">
            <a:avLst/>
          </a:prstGeom>
        </p:spPr>
      </p:pic>
      <p:sp>
        <p:nvSpPr>
          <p:cNvPr id="6" name="TextBox 5"/>
          <p:cNvSpPr txBox="1"/>
          <p:nvPr/>
        </p:nvSpPr>
        <p:spPr>
          <a:xfrm>
            <a:off x="4011612" y="5334000"/>
            <a:ext cx="2374900" cy="369332"/>
          </a:xfrm>
          <a:prstGeom prst="rect">
            <a:avLst/>
          </a:prstGeom>
          <a:solidFill>
            <a:schemeClr val="bg1"/>
          </a:solidFill>
        </p:spPr>
        <p:txBody>
          <a:bodyPr wrap="square" rtlCol="0">
            <a:spAutoFit/>
          </a:bodyPr>
          <a:lstStyle/>
          <a:p>
            <a:r>
              <a:rPr lang="en-US" dirty="0" smtClean="0"/>
              <a:t>Dick’s Sporting Goods</a:t>
            </a:r>
            <a:endParaRPr lang="en-US" dirty="0"/>
          </a:p>
        </p:txBody>
      </p:sp>
      <p:sp>
        <p:nvSpPr>
          <p:cNvPr id="7" name="TextBox 6"/>
          <p:cNvSpPr txBox="1"/>
          <p:nvPr/>
        </p:nvSpPr>
        <p:spPr>
          <a:xfrm>
            <a:off x="4102100" y="5155644"/>
            <a:ext cx="2374900" cy="369332"/>
          </a:xfrm>
          <a:prstGeom prst="rect">
            <a:avLst/>
          </a:prstGeom>
          <a:solidFill>
            <a:schemeClr val="bg1"/>
          </a:solidFill>
        </p:spPr>
        <p:txBody>
          <a:bodyPr wrap="square" rtlCol="0">
            <a:spAutoFit/>
          </a:bodyPr>
          <a:lstStyle/>
          <a:p>
            <a:r>
              <a:rPr lang="en-US" dirty="0" smtClean="0"/>
              <a:t>Macomb Mall</a:t>
            </a:r>
            <a:endParaRPr lang="en-US" dirty="0"/>
          </a:p>
        </p:txBody>
      </p:sp>
      <p:sp>
        <p:nvSpPr>
          <p:cNvPr id="8" name="Slide Number Placeholder 7"/>
          <p:cNvSpPr>
            <a:spLocks noGrp="1"/>
          </p:cNvSpPr>
          <p:nvPr>
            <p:ph type="sldNum" sz="quarter" idx="12"/>
          </p:nvPr>
        </p:nvSpPr>
        <p:spPr/>
        <p:txBody>
          <a:bodyPr/>
          <a:lstStyle/>
          <a:p>
            <a:fld id="{F3A72EEF-4855-934A-98CB-99F09410EB61}" type="slidenum">
              <a:rPr lang="en-US" smtClean="0"/>
              <a:t>4</a:t>
            </a:fld>
            <a:endParaRPr lang="en-US" dirty="0"/>
          </a:p>
        </p:txBody>
      </p:sp>
    </p:spTree>
    <p:extLst>
      <p:ext uri="{BB962C8B-B14F-4D97-AF65-F5344CB8AC3E}">
        <p14:creationId xmlns:p14="http://schemas.microsoft.com/office/powerpoint/2010/main" val="14192292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4"/>
                                        </p:tgtEl>
                                        <p:attrNameLst>
                                          <p:attrName>style.visibility</p:attrName>
                                        </p:attrNameLst>
                                      </p:cBhvr>
                                      <p:to>
                                        <p:strVal val="hidden"/>
                                      </p:to>
                                    </p:set>
                                  </p:childTnLst>
                                </p:cTn>
                              </p:par>
                              <p:par>
                                <p:cTn id="14" presetID="1" presetClass="exit" presetSubtype="0" fill="hold" grpId="1" nodeType="withEffect">
                                  <p:stCondLst>
                                    <p:cond delay="0"/>
                                  </p:stCondLst>
                                  <p:childTnLst>
                                    <p:set>
                                      <p:cBhvr>
                                        <p:cTn id="15" dur="1" fill="hold">
                                          <p:stCondLst>
                                            <p:cond delay="0"/>
                                          </p:stCondLst>
                                        </p:cTn>
                                        <p:tgtEl>
                                          <p:spTgt spid="6"/>
                                        </p:tgtEl>
                                        <p:attrNameLst>
                                          <p:attrName>style.visibility</p:attrName>
                                        </p:attrNameLst>
                                      </p:cBhvr>
                                      <p:to>
                                        <p:strVal val="hidden"/>
                                      </p:to>
                                    </p:set>
                                  </p:childTnLst>
                                </p:cTn>
                              </p:par>
                              <p:par>
                                <p:cTn id="16" presetID="5"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a:t>
            </a:r>
            <a:endParaRPr lang="en-US" dirty="0"/>
          </a:p>
        </p:txBody>
      </p:sp>
      <p:sp>
        <p:nvSpPr>
          <p:cNvPr id="3" name="Content Placeholder 2"/>
          <p:cNvSpPr>
            <a:spLocks noGrp="1"/>
          </p:cNvSpPr>
          <p:nvPr>
            <p:ph idx="1"/>
          </p:nvPr>
        </p:nvSpPr>
        <p:spPr/>
        <p:txBody>
          <a:bodyPr>
            <a:normAutofit/>
          </a:bodyPr>
          <a:lstStyle/>
          <a:p>
            <a:pPr>
              <a:lnSpc>
                <a:spcPct val="100000"/>
              </a:lnSpc>
              <a:buFont typeface="Arial" charset="0"/>
              <a:buChar char="•"/>
            </a:pPr>
            <a:r>
              <a:rPr lang="en-US" sz="2400" dirty="0" smtClean="0"/>
              <a:t> Nike was hypothesized to be the must accurate</a:t>
            </a:r>
          </a:p>
          <a:p>
            <a:pPr lvl="1">
              <a:lnSpc>
                <a:spcPct val="100000"/>
              </a:lnSpc>
              <a:buFont typeface="Arial" charset="0"/>
              <a:buChar char="•"/>
            </a:pPr>
            <a:r>
              <a:rPr lang="en-US" sz="2400" dirty="0" smtClean="0"/>
              <a:t>This was thought because Nike is a more popular brand, and it was the most expensive</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44560">
            <a:off x="2783494" y="3839465"/>
            <a:ext cx="4018938" cy="214343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27181">
            <a:off x="6124602" y="4176119"/>
            <a:ext cx="1676400" cy="196577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27972">
            <a:off x="2026919" y="3146716"/>
            <a:ext cx="1112520" cy="130456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96927">
            <a:off x="1582048" y="5037487"/>
            <a:ext cx="970457" cy="1137976"/>
          </a:xfrm>
          <a:prstGeom prst="rect">
            <a:avLst/>
          </a:prstGeom>
        </p:spPr>
      </p:pic>
      <p:sp>
        <p:nvSpPr>
          <p:cNvPr id="6" name="Slide Number Placeholder 5"/>
          <p:cNvSpPr>
            <a:spLocks noGrp="1"/>
          </p:cNvSpPr>
          <p:nvPr>
            <p:ph type="sldNum" sz="quarter" idx="12"/>
          </p:nvPr>
        </p:nvSpPr>
        <p:spPr/>
        <p:txBody>
          <a:bodyPr/>
          <a:lstStyle/>
          <a:p>
            <a:fld id="{F3A72EEF-4855-934A-98CB-99F09410EB61}" type="slidenum">
              <a:rPr lang="en-US" smtClean="0"/>
              <a:t>5</a:t>
            </a:fld>
            <a:endParaRPr lang="en-US" dirty="0"/>
          </a:p>
        </p:txBody>
      </p:sp>
    </p:spTree>
    <p:extLst>
      <p:ext uri="{BB962C8B-B14F-4D97-AF65-F5344CB8AC3E}">
        <p14:creationId xmlns:p14="http://schemas.microsoft.com/office/powerpoint/2010/main" val="20024630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94977"/>
            <a:ext cx="10058400" cy="1450757"/>
          </a:xfrm>
        </p:spPr>
        <p:txBody>
          <a:bodyPr/>
          <a:lstStyle/>
          <a:p>
            <a:r>
              <a:rPr lang="en-US" dirty="0" smtClean="0"/>
              <a:t>Procedure</a:t>
            </a:r>
            <a:endParaRPr lang="en-US" dirty="0"/>
          </a:p>
        </p:txBody>
      </p:sp>
      <p:sp>
        <p:nvSpPr>
          <p:cNvPr id="3" name="Content Placeholder 2"/>
          <p:cNvSpPr>
            <a:spLocks noGrp="1"/>
          </p:cNvSpPr>
          <p:nvPr>
            <p:ph idx="1"/>
          </p:nvPr>
        </p:nvSpPr>
        <p:spPr/>
        <p:txBody>
          <a:bodyPr>
            <a:normAutofit fontScale="85000" lnSpcReduction="10000"/>
          </a:bodyPr>
          <a:lstStyle/>
          <a:p>
            <a:pPr>
              <a:lnSpc>
                <a:spcPct val="200000"/>
              </a:lnSpc>
              <a:buFont typeface="Arial" charset="0"/>
              <a:buChar char="•"/>
            </a:pPr>
            <a:r>
              <a:rPr lang="en-US" dirty="0" smtClean="0"/>
              <a:t> Shorts were collected in groups of ten</a:t>
            </a:r>
          </a:p>
          <a:p>
            <a:pPr>
              <a:lnSpc>
                <a:spcPct val="200000"/>
              </a:lnSpc>
              <a:buFont typeface="Arial" charset="0"/>
              <a:buChar char="•"/>
            </a:pPr>
            <a:r>
              <a:rPr lang="en-US" dirty="0"/>
              <a:t> </a:t>
            </a:r>
            <a:r>
              <a:rPr lang="en-US" dirty="0" smtClean="0"/>
              <a:t>They were measured around the waistband </a:t>
            </a:r>
          </a:p>
          <a:p>
            <a:pPr>
              <a:lnSpc>
                <a:spcPct val="200000"/>
              </a:lnSpc>
              <a:buFont typeface="Arial" charset="0"/>
              <a:buChar char="•"/>
            </a:pPr>
            <a:r>
              <a:rPr lang="en-US" dirty="0"/>
              <a:t> </a:t>
            </a:r>
            <a:r>
              <a:rPr lang="en-US" dirty="0" smtClean="0"/>
              <a:t>It was measured to the nearest tenth of an inch</a:t>
            </a:r>
          </a:p>
          <a:p>
            <a:pPr>
              <a:lnSpc>
                <a:spcPct val="200000"/>
              </a:lnSpc>
              <a:buFont typeface="Arial" charset="0"/>
              <a:buChar char="•"/>
            </a:pPr>
            <a:r>
              <a:rPr lang="en-US" dirty="0"/>
              <a:t> </a:t>
            </a:r>
            <a:r>
              <a:rPr lang="en-US" dirty="0" smtClean="0"/>
              <a:t>A tape measure was used to wrap tightly around the waist</a:t>
            </a:r>
          </a:p>
          <a:p>
            <a:pPr>
              <a:lnSpc>
                <a:spcPct val="200000"/>
              </a:lnSpc>
              <a:buFont typeface="Arial" charset="0"/>
              <a:buChar char="•"/>
            </a:pPr>
            <a:r>
              <a:rPr lang="en-US" dirty="0"/>
              <a:t> </a:t>
            </a:r>
            <a:r>
              <a:rPr lang="en-US" dirty="0" smtClean="0"/>
              <a:t>Data was recorded after it was measured </a:t>
            </a:r>
          </a:p>
          <a:p>
            <a:pPr>
              <a:lnSpc>
                <a:spcPct val="200000"/>
              </a:lnSpc>
              <a:buFont typeface="Arial" charset="0"/>
              <a:buChar char="•"/>
            </a:pPr>
            <a:r>
              <a:rPr lang="en-US" dirty="0"/>
              <a:t> </a:t>
            </a:r>
            <a:r>
              <a:rPr lang="en-US" dirty="0" smtClean="0"/>
              <a:t>This was repeated for each pair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0" y="4191000"/>
            <a:ext cx="5257800" cy="2184400"/>
          </a:xfrm>
          <a:prstGeom prst="rect">
            <a:avLst/>
          </a:prstGeom>
        </p:spPr>
      </p:pic>
      <p:sp>
        <p:nvSpPr>
          <p:cNvPr id="6" name="Slide Number Placeholder 5"/>
          <p:cNvSpPr>
            <a:spLocks noGrp="1"/>
          </p:cNvSpPr>
          <p:nvPr>
            <p:ph type="sldNum" sz="quarter" idx="12"/>
          </p:nvPr>
        </p:nvSpPr>
        <p:spPr/>
        <p:txBody>
          <a:bodyPr/>
          <a:lstStyle/>
          <a:p>
            <a:fld id="{F3A72EEF-4855-934A-98CB-99F09410EB61}" type="slidenum">
              <a:rPr lang="en-US" smtClean="0"/>
              <a:t>6</a:t>
            </a:fld>
            <a:endParaRPr lang="en-US" dirty="0"/>
          </a:p>
        </p:txBody>
      </p:sp>
    </p:spTree>
    <p:extLst>
      <p:ext uri="{BB962C8B-B14F-4D97-AF65-F5344CB8AC3E}">
        <p14:creationId xmlns:p14="http://schemas.microsoft.com/office/powerpoint/2010/main" val="20022999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normAutofit/>
          </a:bodyPr>
          <a:lstStyle/>
          <a:p>
            <a:pPr>
              <a:lnSpc>
                <a:spcPct val="200000"/>
              </a:lnSpc>
              <a:buFont typeface="Arial" charset="0"/>
              <a:buChar char="•"/>
            </a:pPr>
            <a:r>
              <a:rPr lang="en-US" dirty="0" smtClean="0"/>
              <a:t> The tables include the size, brand, price, and the average measurement from the brand</a:t>
            </a:r>
          </a:p>
          <a:p>
            <a:pPr>
              <a:lnSpc>
                <a:spcPct val="200000"/>
              </a:lnSpc>
              <a:buFont typeface="Arial" charset="0"/>
              <a:buChar char="•"/>
            </a:pPr>
            <a:r>
              <a:rPr lang="en-US" dirty="0"/>
              <a:t> </a:t>
            </a:r>
            <a:r>
              <a:rPr lang="en-US" dirty="0" smtClean="0"/>
              <a:t>The average waist size for the size chosen is also shown in the tables</a:t>
            </a:r>
          </a:p>
          <a:p>
            <a:pPr>
              <a:lnSpc>
                <a:spcPct val="200000"/>
              </a:lnSpc>
              <a:buFont typeface="Arial" charset="0"/>
              <a:buChar char="•"/>
            </a:pPr>
            <a:r>
              <a:rPr lang="en-US" dirty="0"/>
              <a:t> </a:t>
            </a:r>
            <a:r>
              <a:rPr lang="en-US" dirty="0" smtClean="0"/>
              <a:t>Data will be shown in the form of tables and charts</a:t>
            </a:r>
            <a:endParaRPr lang="en-US" dirty="0"/>
          </a:p>
        </p:txBody>
      </p:sp>
      <p:sp>
        <p:nvSpPr>
          <p:cNvPr id="5" name="Slide Number Placeholder 4"/>
          <p:cNvSpPr>
            <a:spLocks noGrp="1"/>
          </p:cNvSpPr>
          <p:nvPr>
            <p:ph type="sldNum" sz="quarter" idx="12"/>
          </p:nvPr>
        </p:nvSpPr>
        <p:spPr/>
        <p:txBody>
          <a:bodyPr/>
          <a:lstStyle/>
          <a:p>
            <a:fld id="{F3A72EEF-4855-934A-98CB-99F09410EB61}" type="slidenum">
              <a:rPr lang="en-US" smtClean="0"/>
              <a:t>7</a:t>
            </a:fld>
            <a:endParaRPr lang="en-US" dirty="0"/>
          </a:p>
        </p:txBody>
      </p:sp>
    </p:spTree>
    <p:extLst>
      <p:ext uri="{BB962C8B-B14F-4D97-AF65-F5344CB8AC3E}">
        <p14:creationId xmlns:p14="http://schemas.microsoft.com/office/powerpoint/2010/main" val="171717996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4406989"/>
              </p:ext>
            </p:extLst>
          </p:nvPr>
        </p:nvGraphicFramePr>
        <p:xfrm>
          <a:off x="627062" y="2524119"/>
          <a:ext cx="7005638" cy="2860680"/>
        </p:xfrm>
        <a:graphic>
          <a:graphicData uri="http://schemas.openxmlformats.org/drawingml/2006/table">
            <a:tbl>
              <a:tblPr>
                <a:tableStyleId>{5C22544A-7EE6-4342-B048-85BDC9FD1C3A}</a:tableStyleId>
              </a:tblPr>
              <a:tblGrid>
                <a:gridCol w="864526"/>
                <a:gridCol w="864526"/>
                <a:gridCol w="864526"/>
                <a:gridCol w="1778737"/>
                <a:gridCol w="1589931"/>
                <a:gridCol w="1043392"/>
              </a:tblGrid>
              <a:tr h="238390">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Brand</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Size</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Average </a:t>
                      </a:r>
                      <a:r>
                        <a:rPr lang="en-US" sz="1200" u="none" strike="noStrike" dirty="0">
                          <a:effectLst/>
                        </a:rPr>
                        <a:t>Waist Size (inches)</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Measurement (inches)</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Price (dollars)</a:t>
                      </a:r>
                      <a:endParaRPr lang="en-US" sz="1200" b="0" i="0" u="none" strike="noStrike" dirty="0">
                        <a:solidFill>
                          <a:srgbClr val="000000"/>
                        </a:solidFill>
                        <a:effectLst/>
                        <a:latin typeface="Calibri" charset="0"/>
                      </a:endParaRPr>
                    </a:p>
                  </a:txBody>
                  <a:tcPr marL="12700" marR="12700" marT="12700" marB="0" anchor="b"/>
                </a:tc>
              </a:tr>
              <a:tr h="238390">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Nike</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26</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32</a:t>
                      </a:r>
                      <a:endParaRPr lang="en-US" sz="1200" b="0" i="0" u="none" strike="noStrike" dirty="0">
                        <a:solidFill>
                          <a:srgbClr val="000000"/>
                        </a:solidFill>
                        <a:effectLst/>
                        <a:latin typeface="Calibri" charset="0"/>
                      </a:endParaRPr>
                    </a:p>
                  </a:txBody>
                  <a:tcPr marL="12700" marR="12700" marT="12700" marB="0" anchor="b"/>
                </a:tc>
              </a:tr>
              <a:tr h="238390">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Nike</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25.9</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32</a:t>
                      </a:r>
                      <a:endParaRPr lang="en-US" sz="1200" b="0" i="0" u="none" strike="noStrike" dirty="0">
                        <a:solidFill>
                          <a:srgbClr val="000000"/>
                        </a:solidFill>
                        <a:effectLst/>
                        <a:latin typeface="Calibri" charset="0"/>
                      </a:endParaRPr>
                    </a:p>
                  </a:txBody>
                  <a:tcPr marL="12700" marR="12700" marT="12700" marB="0" anchor="b"/>
                </a:tc>
              </a:tr>
              <a:tr h="238390">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Nike</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25.8</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32</a:t>
                      </a:r>
                      <a:endParaRPr lang="en-US" sz="1200" b="0" i="0" u="none" strike="noStrike" dirty="0">
                        <a:solidFill>
                          <a:srgbClr val="000000"/>
                        </a:solidFill>
                        <a:effectLst/>
                        <a:latin typeface="Calibri" charset="0"/>
                      </a:endParaRPr>
                    </a:p>
                  </a:txBody>
                  <a:tcPr marL="12700" marR="12700" marT="12700" marB="0" anchor="b"/>
                </a:tc>
              </a:tr>
              <a:tr h="238390">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Nike</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25.8</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32</a:t>
                      </a:r>
                      <a:endParaRPr lang="en-US" sz="1200" b="0" i="0" u="none" strike="noStrike" dirty="0">
                        <a:solidFill>
                          <a:srgbClr val="000000"/>
                        </a:solidFill>
                        <a:effectLst/>
                        <a:latin typeface="Calibri" charset="0"/>
                      </a:endParaRPr>
                    </a:p>
                  </a:txBody>
                  <a:tcPr marL="12700" marR="12700" marT="12700" marB="0" anchor="b"/>
                </a:tc>
              </a:tr>
              <a:tr h="238390">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Nike</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24.9</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32</a:t>
                      </a:r>
                      <a:endParaRPr lang="en-US" sz="1200" b="0" i="0" u="none" strike="noStrike" dirty="0">
                        <a:solidFill>
                          <a:srgbClr val="000000"/>
                        </a:solidFill>
                        <a:effectLst/>
                        <a:latin typeface="Calibri" charset="0"/>
                      </a:endParaRPr>
                    </a:p>
                  </a:txBody>
                  <a:tcPr marL="12700" marR="12700" marT="12700" marB="0" anchor="b"/>
                </a:tc>
              </a:tr>
              <a:tr h="238390">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Nike</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25.6</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32</a:t>
                      </a:r>
                      <a:endParaRPr lang="en-US" sz="1200" b="0" i="0" u="none" strike="noStrike" dirty="0">
                        <a:solidFill>
                          <a:srgbClr val="000000"/>
                        </a:solidFill>
                        <a:effectLst/>
                        <a:latin typeface="Calibri" charset="0"/>
                      </a:endParaRPr>
                    </a:p>
                  </a:txBody>
                  <a:tcPr marL="12700" marR="12700" marT="12700" marB="0" anchor="b"/>
                </a:tc>
              </a:tr>
              <a:tr h="238390">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Nike</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25.4</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32</a:t>
                      </a:r>
                      <a:endParaRPr lang="en-US" sz="1200" b="0" i="0" u="none" strike="noStrike" dirty="0">
                        <a:solidFill>
                          <a:srgbClr val="000000"/>
                        </a:solidFill>
                        <a:effectLst/>
                        <a:latin typeface="Calibri" charset="0"/>
                      </a:endParaRPr>
                    </a:p>
                  </a:txBody>
                  <a:tcPr marL="12700" marR="12700" marT="12700" marB="0" anchor="b"/>
                </a:tc>
              </a:tr>
              <a:tr h="238390">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Nike</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25.8</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32</a:t>
                      </a:r>
                      <a:endParaRPr lang="en-US" sz="1200" b="0" i="0" u="none" strike="noStrike" dirty="0">
                        <a:solidFill>
                          <a:srgbClr val="000000"/>
                        </a:solidFill>
                        <a:effectLst/>
                        <a:latin typeface="Calibri" charset="0"/>
                      </a:endParaRPr>
                    </a:p>
                  </a:txBody>
                  <a:tcPr marL="12700" marR="12700" marT="12700" marB="0" anchor="b"/>
                </a:tc>
              </a:tr>
              <a:tr h="238390">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Nike</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25.2</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32</a:t>
                      </a:r>
                      <a:endParaRPr lang="en-US" sz="1200" b="0" i="0" u="none" strike="noStrike" dirty="0">
                        <a:solidFill>
                          <a:srgbClr val="000000"/>
                        </a:solidFill>
                        <a:effectLst/>
                        <a:latin typeface="Calibri" charset="0"/>
                      </a:endParaRPr>
                    </a:p>
                  </a:txBody>
                  <a:tcPr marL="12700" marR="12700" marT="12700" marB="0" anchor="b"/>
                </a:tc>
              </a:tr>
              <a:tr h="238390">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Nike</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25.6</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32</a:t>
                      </a:r>
                      <a:endParaRPr lang="en-US" sz="1200" b="0" i="0" u="none" strike="noStrike" dirty="0">
                        <a:solidFill>
                          <a:srgbClr val="000000"/>
                        </a:solidFill>
                        <a:effectLst/>
                        <a:latin typeface="Calibri" charset="0"/>
                      </a:endParaRPr>
                    </a:p>
                  </a:txBody>
                  <a:tcPr marL="12700" marR="12700" marT="12700" marB="0" anchor="b"/>
                </a:tc>
              </a:tr>
              <a:tr h="238390">
                <a:tc>
                  <a:txBody>
                    <a:bodyPr/>
                    <a:lstStyle/>
                    <a:p>
                      <a:pPr algn="l" fontAlgn="b"/>
                      <a:r>
                        <a:rPr lang="en-US" sz="1200" u="none" strike="noStrike" dirty="0">
                          <a:effectLst/>
                        </a:rPr>
                        <a:t>Average</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Nike</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25.6</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32</a:t>
                      </a:r>
                      <a:endParaRPr lang="en-US" sz="1200" b="0" i="0" u="none" strike="noStrike" dirty="0">
                        <a:solidFill>
                          <a:srgbClr val="000000"/>
                        </a:solidFill>
                        <a:effectLst/>
                        <a:latin typeface="Calibri" charset="0"/>
                      </a:endParaRPr>
                    </a:p>
                  </a:txBody>
                  <a:tcPr marL="12700" marR="12700" marT="12700" marB="0" anchor="b"/>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52073">
            <a:off x="2370253" y="919349"/>
            <a:ext cx="2692400" cy="1435947"/>
          </a:xfrm>
          <a:prstGeom prst="rect">
            <a:avLst/>
          </a:prstGeom>
        </p:spPr>
      </p:pic>
      <p:sp>
        <p:nvSpPr>
          <p:cNvPr id="6" name="TextBox 5"/>
          <p:cNvSpPr txBox="1"/>
          <p:nvPr/>
        </p:nvSpPr>
        <p:spPr>
          <a:xfrm>
            <a:off x="8178800" y="2933700"/>
            <a:ext cx="3416300" cy="1754326"/>
          </a:xfrm>
          <a:prstGeom prst="rect">
            <a:avLst/>
          </a:prstGeom>
          <a:noFill/>
        </p:spPr>
        <p:txBody>
          <a:bodyPr wrap="square" rtlCol="0">
            <a:spAutoFit/>
          </a:bodyPr>
          <a:lstStyle/>
          <a:p>
            <a:pPr marL="285750" indent="-285750">
              <a:buFont typeface="Arial" charset="0"/>
              <a:buChar char="•"/>
            </a:pPr>
            <a:r>
              <a:rPr lang="en-US" dirty="0" smtClean="0">
                <a:solidFill>
                  <a:schemeClr val="accent1"/>
                </a:solidFill>
              </a:rPr>
              <a:t>10 pairs of running shorts were measured </a:t>
            </a:r>
          </a:p>
          <a:p>
            <a:pPr marL="285750" indent="-285750">
              <a:buFont typeface="Arial" charset="0"/>
              <a:buChar char="•"/>
            </a:pPr>
            <a:r>
              <a:rPr lang="en-US" dirty="0" smtClean="0">
                <a:solidFill>
                  <a:schemeClr val="accent1"/>
                </a:solidFill>
              </a:rPr>
              <a:t>Mean/Average- 25.6 in</a:t>
            </a:r>
          </a:p>
          <a:p>
            <a:pPr marL="285750" indent="-285750">
              <a:buFont typeface="Arial" charset="0"/>
              <a:buChar char="•"/>
            </a:pPr>
            <a:r>
              <a:rPr lang="en-US" dirty="0" smtClean="0">
                <a:solidFill>
                  <a:schemeClr val="accent1"/>
                </a:solidFill>
              </a:rPr>
              <a:t>Most expensive- $32</a:t>
            </a:r>
          </a:p>
          <a:p>
            <a:pPr marL="285750" indent="-285750">
              <a:buFont typeface="Arial" charset="0"/>
              <a:buChar char="•"/>
            </a:pPr>
            <a:r>
              <a:rPr lang="en-US" dirty="0" smtClean="0">
                <a:solidFill>
                  <a:schemeClr val="accent1"/>
                </a:solidFill>
              </a:rPr>
              <a:t>The range of this data was 1.1</a:t>
            </a:r>
            <a:endParaRPr lang="en-US" dirty="0" smtClean="0"/>
          </a:p>
          <a:p>
            <a:pPr marL="285750" indent="-285750">
              <a:buFont typeface="Arial" charset="0"/>
              <a:buChar char="•"/>
            </a:pPr>
            <a:endParaRPr lang="en-US" dirty="0"/>
          </a:p>
        </p:txBody>
      </p:sp>
      <p:sp>
        <p:nvSpPr>
          <p:cNvPr id="10" name="Freeform 9"/>
          <p:cNvSpPr/>
          <p:nvPr/>
        </p:nvSpPr>
        <p:spPr>
          <a:xfrm>
            <a:off x="5295900" y="2781300"/>
            <a:ext cx="596900" cy="2578632"/>
          </a:xfrm>
          <a:custGeom>
            <a:avLst/>
            <a:gdLst>
              <a:gd name="connsiteX0" fmla="*/ 596900 w 596900"/>
              <a:gd name="connsiteY0" fmla="*/ 0 h 2578632"/>
              <a:gd name="connsiteX1" fmla="*/ 482600 w 596900"/>
              <a:gd name="connsiteY1" fmla="*/ 38100 h 2578632"/>
              <a:gd name="connsiteX2" fmla="*/ 444500 w 596900"/>
              <a:gd name="connsiteY2" fmla="*/ 76200 h 2578632"/>
              <a:gd name="connsiteX3" fmla="*/ 406400 w 596900"/>
              <a:gd name="connsiteY3" fmla="*/ 101600 h 2578632"/>
              <a:gd name="connsiteX4" fmla="*/ 266700 w 596900"/>
              <a:gd name="connsiteY4" fmla="*/ 215900 h 2578632"/>
              <a:gd name="connsiteX5" fmla="*/ 228600 w 596900"/>
              <a:gd name="connsiteY5" fmla="*/ 279400 h 2578632"/>
              <a:gd name="connsiteX6" fmla="*/ 190500 w 596900"/>
              <a:gd name="connsiteY6" fmla="*/ 330200 h 2578632"/>
              <a:gd name="connsiteX7" fmla="*/ 165100 w 596900"/>
              <a:gd name="connsiteY7" fmla="*/ 419100 h 2578632"/>
              <a:gd name="connsiteX8" fmla="*/ 152400 w 596900"/>
              <a:gd name="connsiteY8" fmla="*/ 457200 h 2578632"/>
              <a:gd name="connsiteX9" fmla="*/ 127000 w 596900"/>
              <a:gd name="connsiteY9" fmla="*/ 546100 h 2578632"/>
              <a:gd name="connsiteX10" fmla="*/ 127000 w 596900"/>
              <a:gd name="connsiteY10" fmla="*/ 876300 h 2578632"/>
              <a:gd name="connsiteX11" fmla="*/ 139700 w 596900"/>
              <a:gd name="connsiteY11" fmla="*/ 914400 h 2578632"/>
              <a:gd name="connsiteX12" fmla="*/ 190500 w 596900"/>
              <a:gd name="connsiteY12" fmla="*/ 990600 h 2578632"/>
              <a:gd name="connsiteX13" fmla="*/ 254000 w 596900"/>
              <a:gd name="connsiteY13" fmla="*/ 1054100 h 2578632"/>
              <a:gd name="connsiteX14" fmla="*/ 317500 w 596900"/>
              <a:gd name="connsiteY14" fmla="*/ 1117600 h 2578632"/>
              <a:gd name="connsiteX15" fmla="*/ 342900 w 596900"/>
              <a:gd name="connsiteY15" fmla="*/ 1155700 h 2578632"/>
              <a:gd name="connsiteX16" fmla="*/ 381000 w 596900"/>
              <a:gd name="connsiteY16" fmla="*/ 1193800 h 2578632"/>
              <a:gd name="connsiteX17" fmla="*/ 368300 w 596900"/>
              <a:gd name="connsiteY17" fmla="*/ 1231900 h 2578632"/>
              <a:gd name="connsiteX18" fmla="*/ 279400 w 596900"/>
              <a:gd name="connsiteY18" fmla="*/ 1257300 h 2578632"/>
              <a:gd name="connsiteX19" fmla="*/ 127000 w 596900"/>
              <a:gd name="connsiteY19" fmla="*/ 1384300 h 2578632"/>
              <a:gd name="connsiteX20" fmla="*/ 101600 w 596900"/>
              <a:gd name="connsiteY20" fmla="*/ 1435100 h 2578632"/>
              <a:gd name="connsiteX21" fmla="*/ 38100 w 596900"/>
              <a:gd name="connsiteY21" fmla="*/ 1651000 h 2578632"/>
              <a:gd name="connsiteX22" fmla="*/ 25400 w 596900"/>
              <a:gd name="connsiteY22" fmla="*/ 1701800 h 2578632"/>
              <a:gd name="connsiteX23" fmla="*/ 12700 w 596900"/>
              <a:gd name="connsiteY23" fmla="*/ 1752600 h 2578632"/>
              <a:gd name="connsiteX24" fmla="*/ 0 w 596900"/>
              <a:gd name="connsiteY24" fmla="*/ 1828800 h 2578632"/>
              <a:gd name="connsiteX25" fmla="*/ 12700 w 596900"/>
              <a:gd name="connsiteY25" fmla="*/ 2286000 h 2578632"/>
              <a:gd name="connsiteX26" fmla="*/ 38100 w 596900"/>
              <a:gd name="connsiteY26" fmla="*/ 2362200 h 2578632"/>
              <a:gd name="connsiteX27" fmla="*/ 63500 w 596900"/>
              <a:gd name="connsiteY27" fmla="*/ 2400300 h 2578632"/>
              <a:gd name="connsiteX28" fmla="*/ 101600 w 596900"/>
              <a:gd name="connsiteY28" fmla="*/ 2476500 h 2578632"/>
              <a:gd name="connsiteX29" fmla="*/ 139700 w 596900"/>
              <a:gd name="connsiteY29" fmla="*/ 2501900 h 2578632"/>
              <a:gd name="connsiteX30" fmla="*/ 165100 w 596900"/>
              <a:gd name="connsiteY30" fmla="*/ 2540000 h 2578632"/>
              <a:gd name="connsiteX31" fmla="*/ 304800 w 596900"/>
              <a:gd name="connsiteY31" fmla="*/ 2578100 h 2578632"/>
              <a:gd name="connsiteX32" fmla="*/ 330200 w 596900"/>
              <a:gd name="connsiteY32" fmla="*/ 2578100 h 257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6900" h="2578632">
                <a:moveTo>
                  <a:pt x="596900" y="0"/>
                </a:moveTo>
                <a:cubicBezTo>
                  <a:pt x="548142" y="9752"/>
                  <a:pt x="523496" y="8889"/>
                  <a:pt x="482600" y="38100"/>
                </a:cubicBezTo>
                <a:cubicBezTo>
                  <a:pt x="467985" y="48539"/>
                  <a:pt x="458298" y="64702"/>
                  <a:pt x="444500" y="76200"/>
                </a:cubicBezTo>
                <a:cubicBezTo>
                  <a:pt x="432774" y="85971"/>
                  <a:pt x="418744" y="92622"/>
                  <a:pt x="406400" y="101600"/>
                </a:cubicBezTo>
                <a:cubicBezTo>
                  <a:pt x="382977" y="118635"/>
                  <a:pt x="295470" y="177540"/>
                  <a:pt x="266700" y="215900"/>
                </a:cubicBezTo>
                <a:cubicBezTo>
                  <a:pt x="251889" y="235647"/>
                  <a:pt x="242292" y="258861"/>
                  <a:pt x="228600" y="279400"/>
                </a:cubicBezTo>
                <a:cubicBezTo>
                  <a:pt x="216859" y="297012"/>
                  <a:pt x="203200" y="313267"/>
                  <a:pt x="190500" y="330200"/>
                </a:cubicBezTo>
                <a:cubicBezTo>
                  <a:pt x="182033" y="359833"/>
                  <a:pt x="173956" y="389581"/>
                  <a:pt x="165100" y="419100"/>
                </a:cubicBezTo>
                <a:cubicBezTo>
                  <a:pt x="161253" y="431922"/>
                  <a:pt x="156078" y="444328"/>
                  <a:pt x="152400" y="457200"/>
                </a:cubicBezTo>
                <a:cubicBezTo>
                  <a:pt x="120506" y="568828"/>
                  <a:pt x="157450" y="454749"/>
                  <a:pt x="127000" y="546100"/>
                </a:cubicBezTo>
                <a:cubicBezTo>
                  <a:pt x="109268" y="705689"/>
                  <a:pt x="106541" y="671706"/>
                  <a:pt x="127000" y="876300"/>
                </a:cubicBezTo>
                <a:cubicBezTo>
                  <a:pt x="128332" y="889621"/>
                  <a:pt x="133199" y="902698"/>
                  <a:pt x="139700" y="914400"/>
                </a:cubicBezTo>
                <a:cubicBezTo>
                  <a:pt x="154525" y="941085"/>
                  <a:pt x="173567" y="965200"/>
                  <a:pt x="190500" y="990600"/>
                </a:cubicBezTo>
                <a:cubicBezTo>
                  <a:pt x="224367" y="1041400"/>
                  <a:pt x="203200" y="1020233"/>
                  <a:pt x="254000" y="1054100"/>
                </a:cubicBezTo>
                <a:cubicBezTo>
                  <a:pt x="321733" y="1155700"/>
                  <a:pt x="232833" y="1032933"/>
                  <a:pt x="317500" y="1117600"/>
                </a:cubicBezTo>
                <a:cubicBezTo>
                  <a:pt x="328293" y="1128393"/>
                  <a:pt x="333129" y="1143974"/>
                  <a:pt x="342900" y="1155700"/>
                </a:cubicBezTo>
                <a:cubicBezTo>
                  <a:pt x="354398" y="1169498"/>
                  <a:pt x="368300" y="1181100"/>
                  <a:pt x="381000" y="1193800"/>
                </a:cubicBezTo>
                <a:cubicBezTo>
                  <a:pt x="376767" y="1206500"/>
                  <a:pt x="377766" y="1222434"/>
                  <a:pt x="368300" y="1231900"/>
                </a:cubicBezTo>
                <a:cubicBezTo>
                  <a:pt x="362227" y="1237973"/>
                  <a:pt x="279839" y="1257190"/>
                  <a:pt x="279400" y="1257300"/>
                </a:cubicBezTo>
                <a:cubicBezTo>
                  <a:pt x="235638" y="1286474"/>
                  <a:pt x="151446" y="1335407"/>
                  <a:pt x="127000" y="1384300"/>
                </a:cubicBezTo>
                <a:cubicBezTo>
                  <a:pt x="118533" y="1401233"/>
                  <a:pt x="108396" y="1417430"/>
                  <a:pt x="101600" y="1435100"/>
                </a:cubicBezTo>
                <a:cubicBezTo>
                  <a:pt x="66501" y="1526358"/>
                  <a:pt x="61037" y="1559253"/>
                  <a:pt x="38100" y="1651000"/>
                </a:cubicBezTo>
                <a:lnTo>
                  <a:pt x="25400" y="1701800"/>
                </a:lnTo>
                <a:cubicBezTo>
                  <a:pt x="21167" y="1718733"/>
                  <a:pt x="15569" y="1735383"/>
                  <a:pt x="12700" y="1752600"/>
                </a:cubicBezTo>
                <a:lnTo>
                  <a:pt x="0" y="1828800"/>
                </a:lnTo>
                <a:cubicBezTo>
                  <a:pt x="4233" y="1981200"/>
                  <a:pt x="1838" y="2133929"/>
                  <a:pt x="12700" y="2286000"/>
                </a:cubicBezTo>
                <a:cubicBezTo>
                  <a:pt x="14608" y="2312706"/>
                  <a:pt x="23248" y="2339923"/>
                  <a:pt x="38100" y="2362200"/>
                </a:cubicBezTo>
                <a:cubicBezTo>
                  <a:pt x="46567" y="2374900"/>
                  <a:pt x="56674" y="2386648"/>
                  <a:pt x="63500" y="2400300"/>
                </a:cubicBezTo>
                <a:cubicBezTo>
                  <a:pt x="84158" y="2441617"/>
                  <a:pt x="65204" y="2440104"/>
                  <a:pt x="101600" y="2476500"/>
                </a:cubicBezTo>
                <a:cubicBezTo>
                  <a:pt x="112393" y="2487293"/>
                  <a:pt x="127000" y="2493433"/>
                  <a:pt x="139700" y="2501900"/>
                </a:cubicBezTo>
                <a:cubicBezTo>
                  <a:pt x="148167" y="2514600"/>
                  <a:pt x="152157" y="2531910"/>
                  <a:pt x="165100" y="2540000"/>
                </a:cubicBezTo>
                <a:cubicBezTo>
                  <a:pt x="190100" y="2555625"/>
                  <a:pt x="272835" y="2573534"/>
                  <a:pt x="304800" y="2578100"/>
                </a:cubicBezTo>
                <a:cubicBezTo>
                  <a:pt x="313182" y="2579297"/>
                  <a:pt x="321733" y="2578100"/>
                  <a:pt x="330200" y="25781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529638" y="3046730"/>
            <a:ext cx="3065462" cy="457200"/>
          </a:xfrm>
          <a:prstGeom prst="rect">
            <a:avLst/>
          </a:prstGeom>
          <a:solidFill>
            <a:srgbClr val="FFFC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8529638" y="3503930"/>
            <a:ext cx="3187700" cy="306933"/>
          </a:xfrm>
          <a:prstGeom prst="rect">
            <a:avLst/>
          </a:prstGeom>
          <a:solidFill>
            <a:srgbClr val="FFFC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778500" y="5145226"/>
            <a:ext cx="812800" cy="239573"/>
          </a:xfrm>
          <a:prstGeom prst="rect">
            <a:avLst/>
          </a:prstGeom>
          <a:solidFill>
            <a:srgbClr val="FFFC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F3A72EEF-4855-934A-98CB-99F09410EB61}" type="slidenum">
              <a:rPr lang="en-US" smtClean="0"/>
              <a:t>8</a:t>
            </a:fld>
            <a:endParaRPr lang="en-US" dirty="0"/>
          </a:p>
        </p:txBody>
      </p:sp>
    </p:spTree>
    <p:extLst>
      <p:ext uri="{BB962C8B-B14F-4D97-AF65-F5344CB8AC3E}">
        <p14:creationId xmlns:p14="http://schemas.microsoft.com/office/powerpoint/2010/main" val="7402644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1"/>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grpId="1"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1" animBg="1"/>
      <p:bldP spid="1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66015">
            <a:off x="2568851" y="684141"/>
            <a:ext cx="2131890" cy="1598918"/>
          </a:xfrm>
          <a:prstGeom prst="rect">
            <a:avLst/>
          </a:prstGeom>
        </p:spPr>
      </p:pic>
      <p:sp>
        <p:nvSpPr>
          <p:cNvPr id="6" name="TextBox 5"/>
          <p:cNvSpPr txBox="1"/>
          <p:nvPr/>
        </p:nvSpPr>
        <p:spPr>
          <a:xfrm>
            <a:off x="8252458" y="2946400"/>
            <a:ext cx="3416300" cy="1477328"/>
          </a:xfrm>
          <a:prstGeom prst="rect">
            <a:avLst/>
          </a:prstGeom>
          <a:noFill/>
        </p:spPr>
        <p:txBody>
          <a:bodyPr wrap="square" rtlCol="0">
            <a:spAutoFit/>
          </a:bodyPr>
          <a:lstStyle/>
          <a:p>
            <a:pPr marL="285750" indent="-285750">
              <a:buFont typeface="Arial" charset="0"/>
              <a:buChar char="•"/>
            </a:pPr>
            <a:r>
              <a:rPr lang="en-US" dirty="0" smtClean="0">
                <a:solidFill>
                  <a:schemeClr val="accent1"/>
                </a:solidFill>
              </a:rPr>
              <a:t>10 pairs of running shorts were measured </a:t>
            </a:r>
          </a:p>
          <a:p>
            <a:pPr marL="285750" indent="-285750">
              <a:buFont typeface="Arial" charset="0"/>
              <a:buChar char="•"/>
            </a:pPr>
            <a:r>
              <a:rPr lang="en-US" dirty="0" smtClean="0">
                <a:solidFill>
                  <a:schemeClr val="accent1"/>
                </a:solidFill>
              </a:rPr>
              <a:t>Mean/Average- 28.13 in</a:t>
            </a:r>
          </a:p>
          <a:p>
            <a:pPr marL="285750" indent="-285750">
              <a:buFont typeface="Arial" charset="0"/>
              <a:buChar char="•"/>
            </a:pPr>
            <a:r>
              <a:rPr lang="en-US" dirty="0" smtClean="0">
                <a:solidFill>
                  <a:schemeClr val="accent1"/>
                </a:solidFill>
              </a:rPr>
              <a:t>The range of this data was 1.9</a:t>
            </a:r>
            <a:endParaRPr lang="en-US" dirty="0" smtClean="0"/>
          </a:p>
          <a:p>
            <a:pPr marL="285750" indent="-285750">
              <a:buFont typeface="Arial" charset="0"/>
              <a:buChar char="•"/>
            </a:pP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66799201"/>
              </p:ext>
            </p:extLst>
          </p:nvPr>
        </p:nvGraphicFramePr>
        <p:xfrm>
          <a:off x="1097280" y="2781300"/>
          <a:ext cx="7155178" cy="2918750"/>
        </p:xfrm>
        <a:graphic>
          <a:graphicData uri="http://schemas.openxmlformats.org/drawingml/2006/table">
            <a:tbl>
              <a:tblPr>
                <a:tableStyleId>{5C22544A-7EE6-4342-B048-85BDC9FD1C3A}</a:tableStyleId>
              </a:tblPr>
              <a:tblGrid>
                <a:gridCol w="871849"/>
                <a:gridCol w="962041"/>
                <a:gridCol w="871849"/>
                <a:gridCol w="1793805"/>
                <a:gridCol w="1603402"/>
                <a:gridCol w="1052232"/>
              </a:tblGrid>
              <a:tr h="266903">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Brand</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Size</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Average </a:t>
                      </a:r>
                      <a:r>
                        <a:rPr lang="en-US" sz="1200" u="none" strike="noStrike" dirty="0">
                          <a:effectLst/>
                        </a:rPr>
                        <a:t>Waist Size (inches)</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Measurement (inches)</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Price (dollars)</a:t>
                      </a:r>
                      <a:endParaRPr lang="en-US" sz="1200" b="0" i="0" u="none" strike="noStrike" dirty="0">
                        <a:solidFill>
                          <a:srgbClr val="000000"/>
                        </a:solidFill>
                        <a:effectLst/>
                        <a:latin typeface="Calibri" charset="0"/>
                      </a:endParaRPr>
                    </a:p>
                  </a:txBody>
                  <a:tcPr marL="12700" marR="12700" marT="12700" marB="0" anchor="b"/>
                </a:tc>
              </a:tr>
              <a:tr h="238310">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Under Armor</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28.1</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r>
              <a:tr h="238310">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Under Armor</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27.3</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r>
              <a:tr h="220198">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Under Armor</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28</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r>
              <a:tr h="238310">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Under Armor</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29.2</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r>
              <a:tr h="238310">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Under Armor</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27.9</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r>
              <a:tr h="286859">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Under Armor</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28</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r>
              <a:tr h="238310">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Under Armor</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28.2</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r>
              <a:tr h="238310">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Under Armor</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28.2</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r>
              <a:tr h="238310">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Under Armor</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28.4</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r>
              <a:tr h="238310">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Under Armor</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28</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r>
              <a:tr h="238310">
                <a:tc>
                  <a:txBody>
                    <a:bodyPr/>
                    <a:lstStyle/>
                    <a:p>
                      <a:pPr algn="l" fontAlgn="b"/>
                      <a:r>
                        <a:rPr lang="en-US" sz="1200" u="none" strike="noStrike" dirty="0">
                          <a:effectLst/>
                        </a:rPr>
                        <a:t>Average</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Under Armor</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XS</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28.13</a:t>
                      </a:r>
                      <a:endParaRPr lang="en-US" sz="1200" b="0" i="0" u="none" strike="noStrike" dirty="0">
                        <a:solidFill>
                          <a:srgbClr val="000000"/>
                        </a:solidFill>
                        <a:effectLst/>
                        <a:latin typeface="Calibri" charset="0"/>
                      </a:endParaRPr>
                    </a:p>
                  </a:txBody>
                  <a:tcPr marL="12700" marR="12700" marT="12700"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tc>
              </a:tr>
            </a:tbl>
          </a:graphicData>
        </a:graphic>
      </p:graphicFrame>
      <p:sp>
        <p:nvSpPr>
          <p:cNvPr id="9" name="Freeform 8"/>
          <p:cNvSpPr/>
          <p:nvPr/>
        </p:nvSpPr>
        <p:spPr>
          <a:xfrm>
            <a:off x="6126480" y="3072869"/>
            <a:ext cx="596900" cy="2578632"/>
          </a:xfrm>
          <a:custGeom>
            <a:avLst/>
            <a:gdLst>
              <a:gd name="connsiteX0" fmla="*/ 596900 w 596900"/>
              <a:gd name="connsiteY0" fmla="*/ 0 h 2578632"/>
              <a:gd name="connsiteX1" fmla="*/ 482600 w 596900"/>
              <a:gd name="connsiteY1" fmla="*/ 38100 h 2578632"/>
              <a:gd name="connsiteX2" fmla="*/ 444500 w 596900"/>
              <a:gd name="connsiteY2" fmla="*/ 76200 h 2578632"/>
              <a:gd name="connsiteX3" fmla="*/ 406400 w 596900"/>
              <a:gd name="connsiteY3" fmla="*/ 101600 h 2578632"/>
              <a:gd name="connsiteX4" fmla="*/ 266700 w 596900"/>
              <a:gd name="connsiteY4" fmla="*/ 215900 h 2578632"/>
              <a:gd name="connsiteX5" fmla="*/ 228600 w 596900"/>
              <a:gd name="connsiteY5" fmla="*/ 279400 h 2578632"/>
              <a:gd name="connsiteX6" fmla="*/ 190500 w 596900"/>
              <a:gd name="connsiteY6" fmla="*/ 330200 h 2578632"/>
              <a:gd name="connsiteX7" fmla="*/ 165100 w 596900"/>
              <a:gd name="connsiteY7" fmla="*/ 419100 h 2578632"/>
              <a:gd name="connsiteX8" fmla="*/ 152400 w 596900"/>
              <a:gd name="connsiteY8" fmla="*/ 457200 h 2578632"/>
              <a:gd name="connsiteX9" fmla="*/ 127000 w 596900"/>
              <a:gd name="connsiteY9" fmla="*/ 546100 h 2578632"/>
              <a:gd name="connsiteX10" fmla="*/ 127000 w 596900"/>
              <a:gd name="connsiteY10" fmla="*/ 876300 h 2578632"/>
              <a:gd name="connsiteX11" fmla="*/ 139700 w 596900"/>
              <a:gd name="connsiteY11" fmla="*/ 914400 h 2578632"/>
              <a:gd name="connsiteX12" fmla="*/ 190500 w 596900"/>
              <a:gd name="connsiteY12" fmla="*/ 990600 h 2578632"/>
              <a:gd name="connsiteX13" fmla="*/ 254000 w 596900"/>
              <a:gd name="connsiteY13" fmla="*/ 1054100 h 2578632"/>
              <a:gd name="connsiteX14" fmla="*/ 317500 w 596900"/>
              <a:gd name="connsiteY14" fmla="*/ 1117600 h 2578632"/>
              <a:gd name="connsiteX15" fmla="*/ 342900 w 596900"/>
              <a:gd name="connsiteY15" fmla="*/ 1155700 h 2578632"/>
              <a:gd name="connsiteX16" fmla="*/ 381000 w 596900"/>
              <a:gd name="connsiteY16" fmla="*/ 1193800 h 2578632"/>
              <a:gd name="connsiteX17" fmla="*/ 368300 w 596900"/>
              <a:gd name="connsiteY17" fmla="*/ 1231900 h 2578632"/>
              <a:gd name="connsiteX18" fmla="*/ 279400 w 596900"/>
              <a:gd name="connsiteY18" fmla="*/ 1257300 h 2578632"/>
              <a:gd name="connsiteX19" fmla="*/ 127000 w 596900"/>
              <a:gd name="connsiteY19" fmla="*/ 1384300 h 2578632"/>
              <a:gd name="connsiteX20" fmla="*/ 101600 w 596900"/>
              <a:gd name="connsiteY20" fmla="*/ 1435100 h 2578632"/>
              <a:gd name="connsiteX21" fmla="*/ 38100 w 596900"/>
              <a:gd name="connsiteY21" fmla="*/ 1651000 h 2578632"/>
              <a:gd name="connsiteX22" fmla="*/ 25400 w 596900"/>
              <a:gd name="connsiteY22" fmla="*/ 1701800 h 2578632"/>
              <a:gd name="connsiteX23" fmla="*/ 12700 w 596900"/>
              <a:gd name="connsiteY23" fmla="*/ 1752600 h 2578632"/>
              <a:gd name="connsiteX24" fmla="*/ 0 w 596900"/>
              <a:gd name="connsiteY24" fmla="*/ 1828800 h 2578632"/>
              <a:gd name="connsiteX25" fmla="*/ 12700 w 596900"/>
              <a:gd name="connsiteY25" fmla="*/ 2286000 h 2578632"/>
              <a:gd name="connsiteX26" fmla="*/ 38100 w 596900"/>
              <a:gd name="connsiteY26" fmla="*/ 2362200 h 2578632"/>
              <a:gd name="connsiteX27" fmla="*/ 63500 w 596900"/>
              <a:gd name="connsiteY27" fmla="*/ 2400300 h 2578632"/>
              <a:gd name="connsiteX28" fmla="*/ 101600 w 596900"/>
              <a:gd name="connsiteY28" fmla="*/ 2476500 h 2578632"/>
              <a:gd name="connsiteX29" fmla="*/ 139700 w 596900"/>
              <a:gd name="connsiteY29" fmla="*/ 2501900 h 2578632"/>
              <a:gd name="connsiteX30" fmla="*/ 165100 w 596900"/>
              <a:gd name="connsiteY30" fmla="*/ 2540000 h 2578632"/>
              <a:gd name="connsiteX31" fmla="*/ 304800 w 596900"/>
              <a:gd name="connsiteY31" fmla="*/ 2578100 h 2578632"/>
              <a:gd name="connsiteX32" fmla="*/ 330200 w 596900"/>
              <a:gd name="connsiteY32" fmla="*/ 2578100 h 257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6900" h="2578632">
                <a:moveTo>
                  <a:pt x="596900" y="0"/>
                </a:moveTo>
                <a:cubicBezTo>
                  <a:pt x="548142" y="9752"/>
                  <a:pt x="523496" y="8889"/>
                  <a:pt x="482600" y="38100"/>
                </a:cubicBezTo>
                <a:cubicBezTo>
                  <a:pt x="467985" y="48539"/>
                  <a:pt x="458298" y="64702"/>
                  <a:pt x="444500" y="76200"/>
                </a:cubicBezTo>
                <a:cubicBezTo>
                  <a:pt x="432774" y="85971"/>
                  <a:pt x="418744" y="92622"/>
                  <a:pt x="406400" y="101600"/>
                </a:cubicBezTo>
                <a:cubicBezTo>
                  <a:pt x="382977" y="118635"/>
                  <a:pt x="295470" y="177540"/>
                  <a:pt x="266700" y="215900"/>
                </a:cubicBezTo>
                <a:cubicBezTo>
                  <a:pt x="251889" y="235647"/>
                  <a:pt x="242292" y="258861"/>
                  <a:pt x="228600" y="279400"/>
                </a:cubicBezTo>
                <a:cubicBezTo>
                  <a:pt x="216859" y="297012"/>
                  <a:pt x="203200" y="313267"/>
                  <a:pt x="190500" y="330200"/>
                </a:cubicBezTo>
                <a:cubicBezTo>
                  <a:pt x="182033" y="359833"/>
                  <a:pt x="173956" y="389581"/>
                  <a:pt x="165100" y="419100"/>
                </a:cubicBezTo>
                <a:cubicBezTo>
                  <a:pt x="161253" y="431922"/>
                  <a:pt x="156078" y="444328"/>
                  <a:pt x="152400" y="457200"/>
                </a:cubicBezTo>
                <a:cubicBezTo>
                  <a:pt x="120506" y="568828"/>
                  <a:pt x="157450" y="454749"/>
                  <a:pt x="127000" y="546100"/>
                </a:cubicBezTo>
                <a:cubicBezTo>
                  <a:pt x="109268" y="705689"/>
                  <a:pt x="106541" y="671706"/>
                  <a:pt x="127000" y="876300"/>
                </a:cubicBezTo>
                <a:cubicBezTo>
                  <a:pt x="128332" y="889621"/>
                  <a:pt x="133199" y="902698"/>
                  <a:pt x="139700" y="914400"/>
                </a:cubicBezTo>
                <a:cubicBezTo>
                  <a:pt x="154525" y="941085"/>
                  <a:pt x="173567" y="965200"/>
                  <a:pt x="190500" y="990600"/>
                </a:cubicBezTo>
                <a:cubicBezTo>
                  <a:pt x="224367" y="1041400"/>
                  <a:pt x="203200" y="1020233"/>
                  <a:pt x="254000" y="1054100"/>
                </a:cubicBezTo>
                <a:cubicBezTo>
                  <a:pt x="321733" y="1155700"/>
                  <a:pt x="232833" y="1032933"/>
                  <a:pt x="317500" y="1117600"/>
                </a:cubicBezTo>
                <a:cubicBezTo>
                  <a:pt x="328293" y="1128393"/>
                  <a:pt x="333129" y="1143974"/>
                  <a:pt x="342900" y="1155700"/>
                </a:cubicBezTo>
                <a:cubicBezTo>
                  <a:pt x="354398" y="1169498"/>
                  <a:pt x="368300" y="1181100"/>
                  <a:pt x="381000" y="1193800"/>
                </a:cubicBezTo>
                <a:cubicBezTo>
                  <a:pt x="376767" y="1206500"/>
                  <a:pt x="377766" y="1222434"/>
                  <a:pt x="368300" y="1231900"/>
                </a:cubicBezTo>
                <a:cubicBezTo>
                  <a:pt x="362227" y="1237973"/>
                  <a:pt x="279839" y="1257190"/>
                  <a:pt x="279400" y="1257300"/>
                </a:cubicBezTo>
                <a:cubicBezTo>
                  <a:pt x="235638" y="1286474"/>
                  <a:pt x="151446" y="1335407"/>
                  <a:pt x="127000" y="1384300"/>
                </a:cubicBezTo>
                <a:cubicBezTo>
                  <a:pt x="118533" y="1401233"/>
                  <a:pt x="108396" y="1417430"/>
                  <a:pt x="101600" y="1435100"/>
                </a:cubicBezTo>
                <a:cubicBezTo>
                  <a:pt x="66501" y="1526358"/>
                  <a:pt x="61037" y="1559253"/>
                  <a:pt x="38100" y="1651000"/>
                </a:cubicBezTo>
                <a:lnTo>
                  <a:pt x="25400" y="1701800"/>
                </a:lnTo>
                <a:cubicBezTo>
                  <a:pt x="21167" y="1718733"/>
                  <a:pt x="15569" y="1735383"/>
                  <a:pt x="12700" y="1752600"/>
                </a:cubicBezTo>
                <a:lnTo>
                  <a:pt x="0" y="1828800"/>
                </a:lnTo>
                <a:cubicBezTo>
                  <a:pt x="4233" y="1981200"/>
                  <a:pt x="1838" y="2133929"/>
                  <a:pt x="12700" y="2286000"/>
                </a:cubicBezTo>
                <a:cubicBezTo>
                  <a:pt x="14608" y="2312706"/>
                  <a:pt x="23248" y="2339923"/>
                  <a:pt x="38100" y="2362200"/>
                </a:cubicBezTo>
                <a:cubicBezTo>
                  <a:pt x="46567" y="2374900"/>
                  <a:pt x="56674" y="2386648"/>
                  <a:pt x="63500" y="2400300"/>
                </a:cubicBezTo>
                <a:cubicBezTo>
                  <a:pt x="84158" y="2441617"/>
                  <a:pt x="65204" y="2440104"/>
                  <a:pt x="101600" y="2476500"/>
                </a:cubicBezTo>
                <a:cubicBezTo>
                  <a:pt x="112393" y="2487293"/>
                  <a:pt x="127000" y="2493433"/>
                  <a:pt x="139700" y="2501900"/>
                </a:cubicBezTo>
                <a:cubicBezTo>
                  <a:pt x="148167" y="2514600"/>
                  <a:pt x="152157" y="2531910"/>
                  <a:pt x="165100" y="2540000"/>
                </a:cubicBezTo>
                <a:cubicBezTo>
                  <a:pt x="190100" y="2555625"/>
                  <a:pt x="272835" y="2573534"/>
                  <a:pt x="304800" y="2578100"/>
                </a:cubicBezTo>
                <a:cubicBezTo>
                  <a:pt x="313182" y="2579297"/>
                  <a:pt x="321733" y="2578100"/>
                  <a:pt x="330200" y="25781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529638" y="3046730"/>
            <a:ext cx="3065462" cy="457200"/>
          </a:xfrm>
          <a:prstGeom prst="rect">
            <a:avLst/>
          </a:prstGeom>
          <a:solidFill>
            <a:srgbClr val="FFFC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509318" y="3531597"/>
            <a:ext cx="3187700" cy="306933"/>
          </a:xfrm>
          <a:prstGeom prst="rect">
            <a:avLst/>
          </a:prstGeom>
          <a:solidFill>
            <a:srgbClr val="FFFC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424930" y="5411928"/>
            <a:ext cx="812800" cy="239573"/>
          </a:xfrm>
          <a:prstGeom prst="rect">
            <a:avLst/>
          </a:prstGeom>
          <a:solidFill>
            <a:srgbClr val="FFFC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F3A72EEF-4855-934A-98CB-99F09410EB61}" type="slidenum">
              <a:rPr lang="en-US" smtClean="0"/>
              <a:t>9</a:t>
            </a:fld>
            <a:endParaRPr lang="en-US" dirty="0"/>
          </a:p>
        </p:txBody>
      </p:sp>
    </p:spTree>
    <p:extLst>
      <p:ext uri="{BB962C8B-B14F-4D97-AF65-F5344CB8AC3E}">
        <p14:creationId xmlns:p14="http://schemas.microsoft.com/office/powerpoint/2010/main" val="19562775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9"/>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1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2" grpId="0" animBg="1"/>
    </p:bldLst>
  </p:timing>
</p:sld>
</file>

<file path=ppt/theme/theme1.xml><?xml version="1.0" encoding="utf-8"?>
<a:theme xmlns:a="http://schemas.openxmlformats.org/drawingml/2006/main" name="Retrospec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82DF17-416E-4BE2-B6C1-2E7C3C6752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C338E54-0BC7-4019-9C8E-5469AED953EA}">
  <ds:schemaRefs>
    <ds:schemaRef ds:uri="http://schemas.microsoft.com/office/2006/metadata/properties"/>
    <ds:schemaRef ds:uri="http://schemas.microsoft.com/office/infopath/2007/PartnerControls"/>
    <ds:schemaRef ds:uri="http://purl.org/dc/dcmitype/"/>
    <ds:schemaRef ds:uri="http://purl.org/dc/elements/1.1/"/>
    <ds:schemaRef ds:uri="http://purl.org/dc/term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90C3ABE-58AD-4C97-B9EF-943F1ACEB1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18255</TotalTime>
  <Words>1836</Words>
  <Application>Microsoft Office PowerPoint</Application>
  <PresentationFormat>Custom</PresentationFormat>
  <Paragraphs>508</Paragraphs>
  <Slides>27</Slides>
  <Notes>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Retrospect</vt:lpstr>
      <vt:lpstr>The  Shorts Project</vt:lpstr>
      <vt:lpstr>Objective</vt:lpstr>
      <vt:lpstr>Stores / Brands</vt:lpstr>
      <vt:lpstr>Location</vt:lpstr>
      <vt:lpstr>Hypothesis</vt:lpstr>
      <vt:lpstr>Procedure</vt:lpstr>
      <vt:lpstr>Data</vt:lpstr>
      <vt:lpstr>Data</vt:lpstr>
      <vt:lpstr>Data</vt:lpstr>
      <vt:lpstr>Data</vt:lpstr>
      <vt:lpstr>Data Explained</vt:lpstr>
      <vt:lpstr>Dot Plot </vt:lpstr>
      <vt:lpstr>Dot Plot</vt:lpstr>
      <vt:lpstr>Dot Plot</vt:lpstr>
      <vt:lpstr>Dot Plots Explained</vt:lpstr>
      <vt:lpstr>Standard Deviation</vt:lpstr>
      <vt:lpstr>Standard Deviation</vt:lpstr>
      <vt:lpstr>Standard Deviation</vt:lpstr>
      <vt:lpstr>Standard Deviation Explained</vt:lpstr>
      <vt:lpstr>Box Plots</vt:lpstr>
      <vt:lpstr>Box Plots Explained</vt:lpstr>
      <vt:lpstr>Box Plots Explained</vt:lpstr>
      <vt:lpstr>Truest to Size</vt:lpstr>
      <vt:lpstr>Conclusion</vt:lpstr>
      <vt:lpstr>Advice to Shoppers</vt:lpstr>
      <vt:lpstr>Advice for Manufacturers</vt:lpstr>
      <vt:lpstr>Citations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Jeans Project</dc:title>
  <dc:creator>Hannah Rehman</dc:creator>
  <cp:lastModifiedBy>warren</cp:lastModifiedBy>
  <cp:revision>40</cp:revision>
  <dcterms:created xsi:type="dcterms:W3CDTF">2016-05-06T23:22:20Z</dcterms:created>
  <dcterms:modified xsi:type="dcterms:W3CDTF">2016-06-08T11:09:23Z</dcterms:modified>
</cp:coreProperties>
</file>