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2" r:id="rId4"/>
    <p:sldId id="263" r:id="rId5"/>
    <p:sldId id="280" r:id="rId6"/>
    <p:sldId id="281" r:id="rId7"/>
    <p:sldId id="273" r:id="rId8"/>
    <p:sldId id="272" r:id="rId9"/>
    <p:sldId id="274" r:id="rId10"/>
    <p:sldId id="275" r:id="rId11"/>
    <p:sldId id="258" r:id="rId12"/>
    <p:sldId id="257" r:id="rId13"/>
    <p:sldId id="268" r:id="rId14"/>
    <p:sldId id="269" r:id="rId15"/>
    <p:sldId id="266" r:id="rId16"/>
    <p:sldId id="267" r:id="rId17"/>
    <p:sldId id="278" r:id="rId18"/>
    <p:sldId id="279" r:id="rId19"/>
    <p:sldId id="270" r:id="rId20"/>
    <p:sldId id="271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05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8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6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60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2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4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7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2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9B9821-DE1B-4604-A783-AA27CC1A16E9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943D-9A3E-40D6-8A20-BEB26128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33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633" y="151065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Compare and contrast the differences and similarities between </a:t>
            </a:r>
            <a:r>
              <a:rPr lang="en-US" sz="4000" dirty="0"/>
              <a:t>the mean and median of a data </a:t>
            </a:r>
            <a:r>
              <a:rPr lang="en-US" sz="4000" dirty="0" smtClean="0"/>
              <a:t>set.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04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normally distributed data, how much of the data points are within one standard deviation of the mean?</a:t>
            </a:r>
            <a:br>
              <a:rPr lang="en-US" dirty="0"/>
            </a:br>
            <a:r>
              <a:rPr lang="en-US" dirty="0"/>
              <a:t>                       68%</a:t>
            </a:r>
          </a:p>
        </p:txBody>
      </p:sp>
    </p:spTree>
    <p:extLst>
      <p:ext uri="{BB962C8B-B14F-4D97-AF65-F5344CB8AC3E}">
        <p14:creationId xmlns:p14="http://schemas.microsoft.com/office/powerpoint/2010/main" val="11430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36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Some friends have gotten together and want to figure out who can solve a Rubik's cube the fastest. They record the time (in seconds) it takes each of them to solve it as follows: 54, 43, 62, 60, 65, 67, 50, 52, 55.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Make a histogram with bar widths of 10 (1-10, 11-20, etc.) using this data.</a:t>
            </a:r>
          </a:p>
        </p:txBody>
      </p:sp>
    </p:spTree>
    <p:extLst>
      <p:ext uri="{BB962C8B-B14F-4D97-AF65-F5344CB8AC3E}">
        <p14:creationId xmlns:p14="http://schemas.microsoft.com/office/powerpoint/2010/main" val="35686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7777" y="1152983"/>
            <a:ext cx="7054370" cy="49380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27992" y="4065090"/>
            <a:ext cx="524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2                          4                                3</a:t>
            </a:r>
          </a:p>
        </p:txBody>
      </p:sp>
      <p:sp>
        <p:nvSpPr>
          <p:cNvPr id="7" name="AutoShape 8" descr="data:image/png;base64,iVBORw0KGgoAAAANSUhEUgAAAfQAAAFeCAYAAABzUe0CAAAgAElEQVR4Xu2dfbBVZdmHb0YYAT9SgaamHLLJscmMacxsBooRJGvKKMVJg4BGNEkgvlMBCdBoJEQQ8SNDVMikMCXTIsrKSGqQkncMGKwkUknkI+RjcMDzzrPedzPnHM5hr7XXvfbaa/2u/Y/Feda9nvv6PXtfe33svTs0NTU1WQ6PDh06WE67zqFbdgkBCEAAAhDIlkAHhJ4tYKpDAAIQgAAE6kEAodeDMvuAAAQgAAEIZEwAoWcMmPIQgAAEIACBehBA6PWgzD4gAAEIQAACGRNA6BkDpjwEIAABCECgHgQQej0osw8IQAACEIBAxgQyF/qGDRts0KBBtmXLlqOtzJw5026++WY+tpZxuJSHAAQgAAEdApkLfeXKlbZnzx4bOnRoC6p8Dl1nkdEpBCAAAQhkTyBzoc+ZM8f69etn559/PkLPPk/2AAEIQAACogQyFfqBAwds6tSptnfvXlu9enWEeNy4cXbttdda165dOeUuuuhoGwIQgAAE/AlkKvRXX33VhgwZYoMHD47+GwQ/ZcoUO+uss2zy5MkI3T9PKkIAAhCAgCiBTIXeFtNNmzbZxIkT7ec//zlCF110tA0BCEAAAv4E6i70HTt22KhRo2z58uUI3T9PKkIAAhCAgCiBTIW+du1au+WWW2zJkiXWvXv3CHH4GNv06dPt8ccfR+iii462IQABCEDAn0CmQt+9e7eNHDnSBgwYEF1DDzfHhWvoF1xwQXRjHD+f6h8oFSEAAQhAQJNApkIPSLdt22azZs2yFStWWI8ePaK73IcPH26dO3dG6Jprjq4hAAEIQCADApkLvb0588UyGaRJSQhAAAIQkCWA0GWjp3EIQAACECgTAYRepjTpBQIQgAAEZAkgdNnoaRwCEIAABMpEAKGXKU16gQAEIAABWQIIXTZ6GocABCAAgTIRQOhlSpNeIAABCEBAlgBCl42exiEAAQhAoEwEEHqZ0qQXCEAAAhCQJYDQZaOncQhAAAIQKBMBhF6mNOkFAhCAAARkCSB02ehpHAIQgAAEykQAoZcpTXqBAAQgAAFZAghdNnoahwAEIACBMhFA6GVKk14gAAEIQECWAEKXjZ7GIQABCECgTAQQepnSpBcIQAACEJAlgNBlo6dxCEAAAhAoEwGEXqY06QUCEIAABGQJIHTZ6GkcAhCAAATKRAChlylNeoEABCAAAVkCCF02ehqHAAQgAIEyEUDoZUqTXiAAAQhAQJYAQpeNnsYhAAEIQKBMBBB6mdKkFwhAAAIQkCWA0GWjp3EIQAACECgTAYRepjTpBQIQgAAEZAkgdNnoaRwCEIAABMpEAKGXKU16gQAEIAABWQIIXTZ6GocABCAAgTIRQOhlSpNeIAABCEBAlgBCl42exiEAAQhAoEwEEHqZ0qQXCEAAAhCQJYDQZaOncQhAAAIQKBMBhF6mNOkFAhCAAARkCSB02ehpHAIQgAAEykQAoZcpTXqBAAQgAAFZAghdNvpiNd6hQ4diTZjZ5k6gqakp9zkwAQjUkwBCrydt9lUzgSB0Xp5rxie3YXj7h9DlYpdvGKHLL4FiAEDoxcipEWb5WzO7CKE3QhTMoc4EEHqdgbO72ggg9Nq4KW6F0BVTp+dAAKGzDgpBAKEXIqaGmCRCb4gYmEQOBBB6DtDZZXICCD05M9UtELpq8vSN0FkDhSCA0AsRU0NMEqE3RAxMIgcCdRX6qlWrbN68ebZ06VLr3r07d6HmEHhRd4nQi5pc/eeN0OvPnD02BoG6CX379u02YsQIO3z4sC1btgyhN0b+hZkFQi9MVLlPFKHnHgETyIlAXYR+5MgRW7Bgge3YscPWr1+P0HMKu8i7RehFTq++c0fo9eXN3hqHQF2Evm7dOnvqqaesb9++Nnv2bITeOPkXZiYIvTBR5T5RhJ57BEwgJwKZC33v3r02c+ZMGzVqlL3yyis2a9YshJ5T2EXeLUIvcnr1nTtCry9v9tY4BDIVevjqxcWLF0fXywcOHGhr1qxB6I2TfaFmgtALFVeuk0XoueJn5zkSyFToGzdujO5onzp1qnXp0gWh5xh00XeN0IueYP3mj9Drx5o9NRaBTIUe7mYfMmTIMR336tXLXnjhBT621lhroaFng9AbOp6GmhxCb6g4mEwdCWQq9NZ9cMq9jsmWbFcIvWSBZtgOQs8QLqUbmgBCb+h4mFyFAEJnLcQlgNDjkmJc2QjUVejN4UUv0E38wnXZFlRW/SD0rMiWry5CL1+mdBSPAEKPx4lRORNA6DkHUKDdI/QChcVUXQkgdFecFMuKAELPimz56iL08mVKR/EIIPR4nBiVMwGEnnMABdo9Qi9QWEzVlQBCd8VJsawIIPSsyJavLkIvX6Z0FI8AQo/HiVE5E0DoOQdQoN0j9AKFxVRdCSB0V5wUy4oAQs+KbPnqIvTyZUpH8Qgg9HicGJUzAYSecwAF2j1CL1BYTNWVAEJ3xUmxrAgg9KzIlq8uQi9fpnQUjwBCj8eJUTkTQOg5B1Cg3SP0AoXFVF0JIHRXnBTLigBCz4ps+eoi9PJlSkfxCCD0eJwYlTMBhJ5zAAXaPUIvUFhM1ZUAQnfFSbGsCCD0rMiWry5CL1+mdBSPAEKPx4lRORNA6DkHUKDdI/QChcVUXQkgdFecFMuKAELPimz56iL08mVKR/EIIPR4nBiVMwGEnnMABdo9Qi9QWEzVlQBCd8VJsawIIPSsyJavLkIvX6Z0FI8AQo/HiVE5E0DoOQdQoN0j9AKFxVRdCSB0V5wUy4oAQs+KbPnqIvTyZUpH8Qgg9HicGJUzAYSecwAF2j1CL1BYTNWVAEJ3xUmxrAgg9KzIlq8uQi9fpnQUjwBCj8eJUTkTQOg5B1Cg3SP0AoXFVF0JIHRXnBTLigBCz4ps+eoi9PJlSkfxCCD0eJwYlTMBhJ5zAAXaPUIvUFhM1ZUAQnfFSbGsCCD0rMiWry5CL1+mdBSPAEKPx4lRORNA6DkHUKDdI/QChcVUXQkgdFecFMuKAELPimz56iL08mVKR/EIIPR4nBiVMwGEnnMABdo9Qi9QWEzVlQBCd8VJsawIIPSsyJavLkIvX6Z0FI8AQo/HiVE5E0DoOQdQoN0j9AKFxVRdCSB0V5wUy4oAQs+KbPnqIvTyZUpH8Qgg9HicGJUzAYSecwAF2j1CL1BYTNWVAEJ3xUmxrAgg9KzIlq8uQi9fpnQUjwBCj8eJUTkTQOg5B1Cg3SP0AoXFVF0JIHRXnBTLigBCz4ps+eoi9PJlSkfxCCD0eJwYlTMBhJ5zAAXaPUIvUFhM1ZUAQnfFSbGsCCD0rMiWry5CL1+mdBSPAEKPx4lRORNA6DkHUKDdV4ReoCkz1QYg0NTU1ACzSDcFhJ6OH1vXiQBCrxPoEuzm6BH62BI0Qwt1IdDhDjOEngJ19AJdgndEKRCwaQICCD0BLPGhLYR+QBwG7Vcl8NtXzS56EqFXBXW8AQg9FT65jRG6XOQ1N4zQa0YnuSFCd4gdoTtAFCqB0IXCTtkqQk8JUGxzhO4QOEJ3gChUAqELhZ2yVYSeEqDY5gjdIXCE7gBRqARCFwo7ZasIPSVAsc0ReoLAd+3aZXPnzrV77rnHzj77bBs7dqwNGjTIOnXqxE1xCTiqD0Xo6isgfv8IPT4rRpoh9Jir4NChQzZlyhTr1q2bjR8/3v7zn/9EQr/++uvt4osvRugxOTLMDKGzCuISQOhxSTEuEEDoMdfBSy+9ZBMnTrT58+dbz549o61mzZplHTt2tJtuugmhx+TIMITOGohPAKHHZ8VIhF7TGgifOd+yZYtNnjzZJk2aZH369EHoNZHU3IgjdM3ca+kaoddCTXcbjtATZn/w4MHoiPzpp5+2K664IjpqP+200xB6Qo7KwxG6cvrJekfoyXipj0boNa6Aw4cP2wMPPGAbNmywhQsXIvQaOSpuhtAVU6+tZ4ReGzfVrRB6iuS3bt1qY8aMsZUrVyL0FBzVNkXoaonX3i9Cr52d4pYIPWbqzz//fHQT3P3332/du3ePttq8eXN0HR2hx4TIsIgAQmchxCWA0OOSYlwggNBjroO9e/fa6NGjrXfv3jZs2DA7cOBA9DG2cMf7DTfcwBF6TI4MQ+isgfgEEHp8VoxE6InWwPbt223GjBm2fPly69Gjh33jG9+wa665xrp27YrQE5HUHswRunb+SbpH6EloMZYjdIc1wFe/OkAUKoHQhcJO2SpCTwlQbHOE7hA4QneAKFQCoQuFnbJVhJ4SoNjmCN0hcITuAFGoBEIXCjtlqwg9JUCxzRG6Q+AI3QGiUAmELhR2ylYRekqAYpsjdIfAEboDRKESCF0o7JStIvSUAMU2R+gOgSN0B4hCJRC6UNgpW0XoKQGKbY7QHQJH6A4QhUogdKGwU7aK0FMCFNscoTsEjtAdIAqVQOhCYadsFaGnBCi2OUJ3CByhO0AUKoHQhcJO2SpCTwlQbHOE7hA4QneAKFQCoQuFnbJVhJ4SoNjmCN0hcITuAFGoBEIXCjtlqwg9JUCxzRG6Q+AI3QGiUAmELhR2ylYRekqAYpsjdIfAEboDRKESCF0o7JStIvSUAMU2R+gOgSN0B4hCJRC6UNgpW0XoKQGKbY7QHQJH6A4QhUogdKGwU7aK0FMCFNscoTsEjtAdIAqVQOhCYadsFaGnBCi2OUJ3CByhO0AUKoHQhcJO2SpCTwlQbHOE7hA4QneAKFQCoQuFnbJVhJ4SoNjmCN0hcITuAFGoBEIXCjtlqwg9JUCxzRG6Q+AI3QGiUAmELhR2ylYRekqAYpsjdIfAEboDRKESCF0o7JStIvSUAMU2R+gOgSN0B4hCJRC6UNgpW0XoKQGKbY7QHQJH6A4QhUogdKGwU7aK0FMCFNscoTsEjtAdIAqVQOhCYadsFaGnBCi2OUJ3CByhO0AUKoHQhcJO2SpCTwlQbHOE7hA4QneAKFQCoQuFnbJVhJ4SoNjmCN0hcITuAFGoBEIXCjtlqwg9JUCxzRG6Q+AI3QGiUAmELhR2ylYRekqAYpsjdIfAEboDRKESCF0o7JStIvSUAMU2R+gOgSN0B4hCJRC6UNgpW0XoKQGKbY7QHQJH6A4QhUogdKGwU7aK0FMCFNscoTsEjtAdIAqVQOhCYadsFaGnBCi2OUJ3CByhO0AUKoHQhcJO2SpCTwlQbHOE7hA4QneAKFQCoQuFnbJVhJ4SoNjmCN0hcITuAFGoBEIXCjtlqwg9JUCxzRG6Q+AI3QGiUAmELhR2ylYRekqAYpsjdIfAEboDRKESCF0o7JStIvSUAMU2R+gOgYcXaB4QSEKgKclgxsoSQOiy0dfUOEKvCVvLjSKhz3UoRAkNAhPMELpG1Gm7ROhpCWptj9Ad8j4q9DcdilGi3AReNrMlCL3cIft1h9D9WCpUQugOK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7hA1QneAqFICoask7dInQnfBKFMEoTtEjdAdIKqUQOgqSbv0idBdMMoUQegOUSN0B4gqJRC6StIufSJ0F4wyRRC6Q9QI3QGiSgmErpK0S58I3QWjTBGEXkPU+/fvt3HjxtmwYcOsd+/ehtBrgKi6CUJXTb6mvhF6TdhkN0LoCaPftWuXTZs2zRYtWmR/+MMfEHpCfvLDEbr8EkgCAKEnocVYhJ5gDTz77LM2adIk69+/v4X/PXv2bISegB9DzQyhswwSEEDoCWAx1BB6gkWwfv16O+200+zUU0+1IUOGREfqnHJPAJChCJ01kIgAQk+ES34wQq9hCezcudMGDx6M0GtgJ78JR+jySyAJAISehBZjEXoNawCh1wCNTf6PAEJnJSQggNATwGIop9xrWQMIvRZqbIPQWQNJCSD0pMS0x3OEXkP+CL0GaGzCETprIDEBhJ4YmfQGCL2G+BF6DdDYBKGzBhITQOiJkUlvgNBriB+h1wCNTRA6ayAxAYSeGJn0BgjdIX6+Kc4BokoJbopT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aoTuAFGlBEJXSdqlT4TuglGmCEJ3iBqhO0BUKYHQVZJ26ROhu2CUKYLQHaJG6A4QVUogdJWkXfpE6C4YZYogdIeoEboDRJUSCF0laZc+EboLRpkiCN0h6qNC/x+HYpQoP4ElZk1mFl6seUCgGoGLzKxprNlvX6o2kr9DwOyiJ82amsIrTLEfHZpy6gKhF3vh1H32CL3uyIu8Q4Re5PTqP/cg9OnTp9u3v/3t+u/ccY+5Cj2n9xKO+ChVLwLhiTZjxoxSvIuuFzPl/YQDBl5flFdAst7L8vqC0JPlzmgIQKAABBB6AUJiiu4EELo7UgpCAAJ5E0DoeSfA/vMggNDzoM4+IQCBTAkg9EzxUrxBCSD0Bg2GaUEAArUTQOi1s2PL4hJA6MXNjplDAALtEEDoLA1FApkL/c0337Q5c+bYXXfdZaeccordeOONdvXVV1unTp24C1VoxW3YsMEGDRpkW7ZsOdr1zJkzbdq0adH/b2+ddOzYsU1K1cZX+7sQeslWEbpO7GvWrLE+ffoc03CvXr3s0UcftXPOOUfm9SVToR85csRuu+22SNzjxo2zffv22dSpU+2iiy6yq666CqHrPOds5cqVtmfPHhs6dOgxXR9vnVx55ZWJxyetJxSDTKsIXSbqYxo9dOiQTZkyxXr06GETJkywsBba81DZXl8yFfrWrVttzJgxEczwLik8wrup++67zx566CGELvScC2dp+vXrZ+eff/4xXR9vnSxcuDA6s9P8UW38rl272l13bdUTikGmVYQuE/UxjT7xxBP2yCOP2N13322nn366VXu9KNPrS6ZCX7t2rc2ePduWLFkSgQ2PzZs32+TJk6MjNr74QeNJd+DAgejMzN69e2316tVR0+GMzbXXXmtdunSx462TBQsWWM+ePVuAqjb+tddea3fdtVVPIwWtLhG6Vt6Vbl9//fXodWX06NHWv3//6J+rvV6U6fUlU6GHo/GHH37Y5s2bF71wh8eOHTts1KhRtnz5coQu8px79dVXbciQITZ48ODov0Hw4ZTYWWedZePHj4+ecO2tk3CdvXJ2p4LreOsqjH/jjTcS1ROJQapNhC4V99FmH3vsMfvZz35m4UzcSSeddPSssMrrC0LXXPe5d71p0yabOHFidLPkv//970QCRui5x9fwE0DoDR+R+wT3798fHSxeeumldtlllx2tX+31okwHDJkKnVPu7mu2NAUrZ2rCEfXu3bsTnSKvdgqNU+6lWSY1N4LQa0ZX2A3DJ2nC5dx77723xWW6aq8XnHKPGTk3xcUEVfJh4Ql1yy23RPdSdO/ePeo2PPnCrxstWrTI3nrrrUQ3sVW7yYWb4kq+oGK0h9BjQCrZkPARtWeeeabFJd7QYrXXC26Ki7kQKh8fCh8jmDRpUnTtlI+txYRXomHhCHzkyJE2YMCA6Bp6uDkuXEO/4IILbMSIEfb2229Hn4Roa50c72Ml7Y0/3rprq16JUNPK/xNA6HpLYdasWXbyySdHN9w2fyR9Pag2vtrf8ySf6Sn30Bhf8JFnvI2z723btll4wq1YsSL6fGh40g0fPtxOPPHEaJLHWycHDx6Mxn/yk5+MbqyrNj7O3xuHDDOBAATSEmjrNaJ5TZXXl8yFnjYotocABCAAAQhAoDoBhF6dESMgAAEIQAACDU8AoTd8REwQAhCAAAQgUJ0AQq/OiBEQgAAEIACBhieA0Bs+IiYIAQhAAAIQqE7AReirVq2KPvu3dOlS69atW7TXpHe3Vxtf7e/VW2UEBCBQFALh+R5+XCN8T0H435dffnn0U7tnnnkmry9FCZF51p1AaqFv3749+izx4cOHbdmyZZHQk/58ZbXx1f5ed2rsEAIQyIxAeC0JXzoUvr/g1ltvta5du9qDDz5ozz33XPQd3Z07d5b5OczMIFO4lARSCT2INvx6Vfgaz/Xr1x8VutI385RyVdAUBHIk8OKLL0ZfRBSO0M8999xjZsLrS47hsOuGJpBK6OvWrbOnnnrK+vbtG30Xd+UIXem7cxs6XSYHgQISCD+tHH4xa/78+dHReesHry8FDJUp14VAzUIPX98Zflgj/LrNK6+8En0LWEXoSr9uU5eU2AkEhAiE15FwlH7eeedFBwrh9eW6666zCRMm2BlnnGG8vggtBlpNRKAmoTc1NdnixYujH9oYOHBg9ARD6Im4MxgCEGiHQBB6eD2ZO3euXXLJJdFvQNx+++22c+fO6Np5uLyn8vvWLBIIJCFQk9A3btwY3dEefmilS5cuxwidU2JJImAsBCDQnEDlCD1I/YQTToj+1Py6OT+3y3qBQNsEahJ6eMKFX81q/ejVq5eFn7ALd6GOGTMmejdd+fH4cBR/3333RXeplunn6lhYEICAL4Hnn3/eHnnkkegO98qP92zevNnGjh1rd955p3Xq1InXF1/kVCsJgZqE3rr31qfck/68XLXx1f5ekixoAwIQMLPwy1nh7N+FF15ol1122dFT7vv27Ysk37FjR35ul5UCgTYIZCL0sB+Vn6tjVUEAAv4Edu3aFQnX4zMAAAoZSURBVF03D5f2wiOcERw/fnx0UxyvL/68qVgOAi5CLwcKuoAABCAAAQgUlwBCL252zBwCEIAABCBwlABCZzFAAAIQgAAESkAAoZcgRFqAAAQgAAEIIHTWAAQgAAEIQKAEBBB6CUKkBQhAAAIQgABCZw1AAAIQgAAESkAAoZcgRFqAAAQgAAEIIHTWAAQgAAEIQKAEBBB6CUKkBQhAAAIQgABCZw1AAAIQgAAESkAAoZcgRFqAAAQgAAEIIHTWAAQgAAEIQKAEBBB6CUKkBQhAAAIQgABCZw1AAAIQgAAESkAAoZcgRFqAAAQgAAEIIHTWAAQgAAEIQKAEBBB6CUKkBQhAAAIQgABCZw1AAAIQgAAESkAAoZcgRFqAAAQgAAEIIHTWAAQgAAEIQKAEBBB6CUKkBQhAAAIQgABCZw1AAAIQgAAESkAAoZcgRFqAAAQgAAEIIHTWAAQgAAEIQKAEBBB6CUKkBQhAAAIQgABCZw1AAAIQgAAESkAAoZcgRFqAAAQgAAEIIHTWAAQgAAEIQKAEBBB6CUKkBQhAAAIQgABCZw1AAAIQgAAESkAAoZcgxKK0cPDgQRs3bpzde++9bU65X79+0b936tTJli1bZt26dcu8tddee80efPBBGzRokH3gAx/IfH/t7WDnzp02ePDg6M9Z9F6p/8tf/rLFFHr27GmXXHKJTZ061c4888xY/ceZa+sxofDx+luzZo316dPHli5denRcrMk0G/Tyyy/bggUL7LHHHrOtW7da//79beTIkfb5z3/eTjzxxFjl4vQWqxCDIJADAYSeA3TVXVYTehBLFjJrj3dlPmvXrrVHH33UzjnnnNyiyVok7Qm90vDw4cNt4cKFdtJJJ1VlUMtcq22TVugbN260r33ta/anP/3pmPl/97vftQkTJljHjh0z6a1qUQZAoE4EEHqdQLOblgTakmnrF/033njDvvzlL9uHPvQhO/fcc+373/9+dBR911132f79+23y5Mn20ksv2Y033mhXX3119IK9fft2mzFjhi1fvtze85732E033RQdfbd+MW/rzUXl6DD8LRy1L1q0yMJR32c+8xm74YYb7KMf/ah16NDhmCibmprsueees5tvvtl+/etfWzjqHTJkiI0fP97OOOOMaHy1ms17f+ihh+yOO+6wxx9/3H784x9HvYd9zJs3z773ve9F//7xj388dq9h/+0JNTAeM2aM/e1vf4ve1HTv3v2YI+nWsq3UOnDggF1++eX2gx/8wPbu3dsih2pH6K+//nok4PB44IEH7L///a99+tOftrvvvtu+8pWvVOXZPISwFkaNGmUrVqywuXPnRuzDWZ6nn37aRo8ebV27do04vutd73LpLew77jrjeQ+BehJA6PWkzb6OEkgi9BdeeKEFub59+9qePXus8u+nnHJK9OIdxP/1r389evFu/nj44YejF/LmMm5P6OENRJBCEHjzR5B0OHvQu3fvY1L817/+ZUOHDrXf/e53Lf42bdo0mz59eiTjajVbC/Cvf/2rfelLX4okHt6s7N69O/rvCSecYPfff7+9/fbbsXs9ntDDJYdvfvOb9o9//MN+9KMf2emnnx5beq1P34ccAuuBAwce8wYizKFyyj2wmDJlioUewxunkGd4Y3bllVfa/Pnzo1P/x+MZGDR/bNiwIXrT9tnPftZuu+22o6fXjxw5Er0B+vCHP2wXX3yx7du3z6W3kEXcdcZTHgL1JIDQ60mbfdUk9M6dO0cSe/e7320jRoyIjlCXLFkSvTjffvvt9q1vfSu69hqOwIIEg0TDEVs4ggxH8UH+Yft3vOMdLRJo603Fiy++aFdccYW9//3vj67Hvu9977Mnn3zSrrvuOvvCF74QCbZLly4t6mzevDk6kxDEFE7vtv57nJphrs2vMb/11luR1N773vdGp8JDjS9+8Ys2adKk6D6EcCYgSa/VTrlXTkuHI+XW17rbO0LftGmTLV68OOo7zCectq8wat1PRejhyDYIO7z5ueeee+yqq6465qxHNZ6tn0aV+YV6QbTtPdo6S1FLb3/84x8TsedpD4F6EUDo9SLNfqrKtL1T7p/4xCcikYZHkFnza97hqDmcYg1CD4/wv1s/evXq1eY18raEvnLlyugIMxw5BqGGx5tvvmnXX3+9hdPEbV3jr5z+D6fow5H8hRdeGL3gX3rppdE16Tg1mx/Bhn2EU/W33nqr/fCHP4wuH6xatSoS4E9+8hP7yEc+Es0jSa/tCT0c2V5zzTWRlMONY0mk9853vjO6/BGOzKudYq/0VzmqD5xCLx/72MeOyasaz/aEHt7chfXhIfTj9faLX/wiEXue+hCoFwGEXi/S7Cc3oZ933nmRFD/4wQ9WncOvfvWr6FpuEqGHoocPH7a//OUvkbxXr14dvemo3GgWjuiq1Wwt9HCH/5///OfoqDzcI/D73//eTj755KM3rrUn9PZ6bS3cIM1w7fw3v/lN9GZp2LBh0X0GbQm98oakco9BZUwQeeXMRxKhh7MZ4TT5pz71qTbPeFTj2frGvfZOuYdLHXfeeWd0L0W4072tU+619Nae0Ntjz1MfAvUigNDrRZr9VJVp2iP0cFQVxBluKAunyKt9VKlyhB6EG4R/9tlnWziN3N4p9/Dvza/RthdpuMYajugrN5oF2Ver2ZZsKtfNQ51w09msWbOi6+jhUXnjEbfXtkRduTM8nAavXMuujAv/Fq6Hh0sO4ZJGuFmttdCDSMNZg8997nP2zDPPRGc0wpmJcI08vGFofuq+8oYlXNcOdcONcEG24bp9EPvxHq15tv40QrWb4kLtcJkmnOoPc0rb27PPPptonfHUh0C9CCD0epFmP5kLPcg8XEP96U9/2mJfQTRBHqeeemqLfw/XqcPNb5XT+eGUbbgrOlyD/853vtNi7PFuilu3bl10U1b47HPzR+UIPbyxqFazvbvQw2f2w5uT1pcNduzYkajX9uo/8cQT9tWvfjWSajjaDqf6mzNp3k9rodd6U1w4uxAuY4RLBuFNVOuPy1Xj2dZH68Kbi5Bz6xsow/wr9weEGwk9ekvKnqc+BOpFAKHXizT7yVzo4ehr27Zt0ZFs+AhTeISPRk2cODG6Ya6tRzg1Hk49//3vf48kHt4QVD5iFm68C0fHcT62Fo5Q58yZY+Emq/CRqfBxrnCXe+XLWqrVbE+4lRvqBgwYcMzZgSS9tlf/0KFD0R3n4ag6cAvC++c//xkdlYdLB+GNSviClsp9CoGxx8fWwhuH8AYifD48XEsPb8Yqj3CqvBrPtrKM88UyW7ZsSd1b2HcS9jz1IVAvAgi9XqTZDwQgAAEIQCBDAgg9Q7iUhgAEIAABCNSLAEKvF2n2AwEIQAACEMiQAELPEC6lIQABCEAAAvUigNDrRZr9QAACEIAABDIkgNAzhEtpCEAAAhCAQL0IIPR6kWY/EIAABCAAgQwJ/C9Stk3HeQ1nhgAAAABJRU5ErkJggg==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19322" y="5759156"/>
            <a:ext cx="1501666" cy="14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260879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2" y="2052918"/>
            <a:ext cx="970961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Make a box plot using the following data:</a:t>
            </a:r>
          </a:p>
          <a:p>
            <a:pPr marL="0" indent="0">
              <a:buNone/>
            </a:pPr>
            <a:r>
              <a:rPr lang="en-US" sz="4000" dirty="0"/>
              <a:t>9, 15, 16, 22, 4, 10, 11, 17, 12, 9, 13, 6, 5</a:t>
            </a:r>
          </a:p>
        </p:txBody>
      </p:sp>
    </p:spTree>
    <p:extLst>
      <p:ext uri="{BB962C8B-B14F-4D97-AF65-F5344CB8AC3E}">
        <p14:creationId xmlns:p14="http://schemas.microsoft.com/office/powerpoint/2010/main" val="1238296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imathas.com/stattools/boxplot.php?n=1&amp;showlabels=1&amp;title0=Group%20A&amp;ds0q0=4&amp;ds0q1=7.5&amp;ds0q2=11&amp;ds0q3=15.5&amp;ds0q4=22&amp;title1=Group%20B&amp;ds1q0=1.6&amp;ds1q1=2&amp;ds1q2=2.2&amp;ds1q3=3.2&amp;ds1q4=4.4&amp;title2=&amp;ds2q0=&amp;ds2q1=&amp;ds2q2=&amp;ds2q3=&amp;ds2q4=&amp;xmin=0&amp;xmax=25&amp;ticks=5&amp;axistitle=&amp;imgwidth=550&amp;imgheight=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6"/>
          <a:stretch/>
        </p:blipFill>
        <p:spPr bwMode="auto">
          <a:xfrm>
            <a:off x="766450" y="1588918"/>
            <a:ext cx="9620264" cy="31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22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2507" y="42212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Use the rule of thumb for boxplots to make a comparison between the automatic and manual cars.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654" y="2113099"/>
            <a:ext cx="6959346" cy="474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59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6934" y="4646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Because the boxes do not overlap, there is a statistical difference between the Automatic and Manual cars. We can conclude that the manual cars being tested get more miles per gallon than the automatic ones.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654" y="2243470"/>
            <a:ext cx="6959346" cy="461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7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sample standard deviation for the following data </a:t>
            </a:r>
            <a:r>
              <a:rPr lang="en-US" dirty="0" smtClean="0"/>
              <a:t>set by hand: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1, 5 , 5, 7, 8, 8, 8</a:t>
            </a:r>
          </a:p>
        </p:txBody>
      </p:sp>
    </p:spTree>
    <p:extLst>
      <p:ext uri="{BB962C8B-B14F-4D97-AF65-F5344CB8AC3E}">
        <p14:creationId xmlns:p14="http://schemas.microsoft.com/office/powerpoint/2010/main" val="124749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sample standard deviation for the following data set:</a:t>
            </a:r>
            <a:br>
              <a:rPr lang="en-US" dirty="0"/>
            </a:br>
            <a:r>
              <a:rPr lang="en-US" dirty="0"/>
              <a:t>1, 5 , 5, 7, 8, 8, 8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about 2.58</a:t>
            </a:r>
          </a:p>
        </p:txBody>
      </p:sp>
    </p:spTree>
    <p:extLst>
      <p:ext uri="{BB962C8B-B14F-4D97-AF65-F5344CB8AC3E}">
        <p14:creationId xmlns:p14="http://schemas.microsoft.com/office/powerpoint/2010/main" val="1677094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47" y="1419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much of the data points are less than 41?</a:t>
            </a:r>
          </a:p>
        </p:txBody>
      </p:sp>
      <p:pic>
        <p:nvPicPr>
          <p:cNvPr id="3076" name="Picture 4" descr="http://www.imathas.com/stattools/boxplot.php?n=1&amp;showlabels=1&amp;title0=Group%20A&amp;ds0q0=25&amp;ds0q1=30&amp;ds0q2=33&amp;ds0q3=41&amp;ds0q4=74&amp;title1=Group%20B&amp;ds1q0=1.6&amp;ds1q1=2&amp;ds1q2=2.2&amp;ds1q3=3.2&amp;ds1q4=4.4&amp;title2=&amp;ds2q0=&amp;ds2q1=&amp;ds2q2=&amp;ds2q3=&amp;ds2q4=&amp;xmin=0&amp;xmax=75&amp;ticks=5&amp;axistitle=&amp;imgwidth=550&amp;imgheight=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87"/>
          <a:stretch/>
        </p:blipFill>
        <p:spPr bwMode="auto">
          <a:xfrm>
            <a:off x="1358456" y="1669312"/>
            <a:ext cx="8132783" cy="266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47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96" y="1414965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Both the mean and the median are measures of central tendency. </a:t>
            </a:r>
          </a:p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mean is the average of all of the data points in a data set.</a:t>
            </a:r>
          </a:p>
          <a:p>
            <a:pPr marL="0" indent="0">
              <a:buNone/>
            </a:pPr>
            <a:r>
              <a:rPr lang="en-US" sz="3200" dirty="0"/>
              <a:t>The median is the middle value of a data set when all the data points are arranged in order of magnitude. </a:t>
            </a:r>
          </a:p>
        </p:txBody>
      </p:sp>
    </p:spTree>
    <p:extLst>
      <p:ext uri="{BB962C8B-B14F-4D97-AF65-F5344CB8AC3E}">
        <p14:creationId xmlns:p14="http://schemas.microsoft.com/office/powerpoint/2010/main" val="41172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603" y="4183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75%</a:t>
            </a:r>
          </a:p>
        </p:txBody>
      </p:sp>
      <p:pic>
        <p:nvPicPr>
          <p:cNvPr id="3076" name="Picture 4" descr="http://www.imathas.com/stattools/boxplot.php?n=1&amp;showlabels=1&amp;title0=Group%20A&amp;ds0q0=25&amp;ds0q1=30&amp;ds0q2=33&amp;ds0q3=41&amp;ds0q4=74&amp;title1=Group%20B&amp;ds1q0=1.6&amp;ds1q1=2&amp;ds1q2=2.2&amp;ds1q3=3.2&amp;ds1q4=4.4&amp;title2=&amp;ds2q0=&amp;ds2q1=&amp;ds2q2=&amp;ds2q3=&amp;ds2q4=&amp;xmin=0&amp;xmax=75&amp;ticks=5&amp;axistitle=&amp;imgwidth=550&amp;imgheight=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1"/>
          <a:stretch/>
        </p:blipFill>
        <p:spPr bwMode="auto">
          <a:xfrm>
            <a:off x="1358456" y="1654629"/>
            <a:ext cx="8132783" cy="267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54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distribution of heights of adult American women is approximately normal with a mean of 64 in and  a standard deviation of 2.3 in. What percent of women are between 59.4 in and 66.3 in tall?</a:t>
            </a:r>
          </a:p>
        </p:txBody>
      </p:sp>
    </p:spTree>
    <p:extLst>
      <p:ext uri="{BB962C8B-B14F-4D97-AF65-F5344CB8AC3E}">
        <p14:creationId xmlns:p14="http://schemas.microsoft.com/office/powerpoint/2010/main" val="248603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887" y="5426094"/>
            <a:ext cx="9404723" cy="1400530"/>
          </a:xfrm>
        </p:spPr>
        <p:txBody>
          <a:bodyPr/>
          <a:lstStyle/>
          <a:p>
            <a:r>
              <a:rPr lang="en-US" dirty="0" smtClean="0"/>
              <a:t>13.5% + 34% +34 % = 71.5%</a:t>
            </a:r>
            <a:endParaRPr lang="en-US" dirty="0"/>
          </a:p>
        </p:txBody>
      </p:sp>
      <p:pic>
        <p:nvPicPr>
          <p:cNvPr id="1028" name="Picture 4" descr="Image result for normal bell 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0" y="264460"/>
            <a:ext cx="7888314" cy="418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26188" y="3972717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9173" y="3956696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3563" y="3956696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5709" y="3956696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5948" y="3956696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61068" y="3975978"/>
            <a:ext cx="56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908" y="3972717"/>
            <a:ext cx="658906" cy="28014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50760" y="968189"/>
            <a:ext cx="44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7004" y="2607765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66.3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595" y="3505461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68.6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34239" y="3603385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70.9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02369" y="2607765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61.7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59090" y="3320795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59.4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98253" y="3603385"/>
            <a:ext cx="72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57.1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3523" y="3044124"/>
            <a:ext cx="80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13.5%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48097" y="1998873"/>
            <a:ext cx="80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34%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86317" y="1977567"/>
            <a:ext cx="809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34%</a:t>
            </a:r>
            <a:endParaRPr lang="en-US" dirty="0">
              <a:solidFill>
                <a:schemeClr val="accent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72597" y="3944119"/>
                <a:ext cx="564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597" y="3944119"/>
                <a:ext cx="564776" cy="369332"/>
              </a:xfrm>
              <a:prstGeom prst="rect">
                <a:avLst/>
              </a:prstGeom>
              <a:blipFill>
                <a:blip r:embed="rId3"/>
                <a:stretch>
                  <a:fillRect r="-24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33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Give the five-number summary for the following data set:</a:t>
            </a:r>
          </a:p>
          <a:p>
            <a:pPr marL="0" indent="0">
              <a:buNone/>
            </a:pPr>
            <a:r>
              <a:rPr lang="en-US" sz="4000" dirty="0"/>
              <a:t>7, 6, 10, 12, 15, 18, 4, 16, 9, </a:t>
            </a:r>
            <a:r>
              <a:rPr lang="en-US" sz="4000" dirty="0" smtClean="0"/>
              <a:t>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69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Min: 3          Q</a:t>
            </a:r>
            <a:r>
              <a:rPr lang="en-US" sz="4000" baseline="-25000" dirty="0"/>
              <a:t>1</a:t>
            </a:r>
            <a:r>
              <a:rPr lang="en-US" sz="4000" dirty="0"/>
              <a:t>: 6        Median: 9.5                                                        			Q</a:t>
            </a:r>
            <a:r>
              <a:rPr lang="en-US" sz="4000" baseline="-25000" dirty="0"/>
              <a:t>3</a:t>
            </a:r>
            <a:r>
              <a:rPr lang="en-US" sz="4000" dirty="0"/>
              <a:t>: 15          Max: 18</a:t>
            </a:r>
            <a:endParaRPr lang="en-US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34880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the boxplot in terms of symmetry or skewness (whichever is appropriate).</a:t>
            </a:r>
          </a:p>
        </p:txBody>
      </p:sp>
      <p:pic>
        <p:nvPicPr>
          <p:cNvPr id="4098" name="Picture 2" descr="Image result for left skewed boxplo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40" y="2616776"/>
            <a:ext cx="8380494" cy="354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boxplot is left skewed (negatively skewed).</a:t>
            </a:r>
          </a:p>
        </p:txBody>
      </p:sp>
      <p:pic>
        <p:nvPicPr>
          <p:cNvPr id="4098" name="Picture 2" descr="Image result for left skewed boxplo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40" y="2616776"/>
            <a:ext cx="8380494" cy="354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2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279310"/>
          </a:xfrm>
        </p:spPr>
        <p:txBody>
          <a:bodyPr/>
          <a:lstStyle/>
          <a:p>
            <a:r>
              <a:rPr lang="en-US" sz="4000" dirty="0"/>
              <a:t>Find the Tukey fences and any outliers in the data set.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24, 27, 2, 32, 26, 21, 59, 39, 24, 25, 31, 21, 34, 26, 23</a:t>
            </a:r>
          </a:p>
        </p:txBody>
      </p:sp>
    </p:spTree>
    <p:extLst>
      <p:ext uri="{BB962C8B-B14F-4D97-AF65-F5344CB8AC3E}">
        <p14:creationId xmlns:p14="http://schemas.microsoft.com/office/powerpoint/2010/main" val="18569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586" y="1632932"/>
            <a:ext cx="9404723" cy="1400530"/>
          </a:xfrm>
        </p:spPr>
        <p:txBody>
          <a:bodyPr/>
          <a:lstStyle/>
          <a:p>
            <a:r>
              <a:rPr lang="en-US" dirty="0"/>
              <a:t>Tukey fences:  [9.5, 45.5]</a:t>
            </a:r>
            <a:br>
              <a:rPr lang="en-US" dirty="0"/>
            </a:br>
            <a:r>
              <a:rPr lang="en-US" dirty="0"/>
              <a:t>Outliers: 2, 59</a:t>
            </a:r>
          </a:p>
        </p:txBody>
      </p:sp>
    </p:spTree>
    <p:extLst>
      <p:ext uri="{BB962C8B-B14F-4D97-AF65-F5344CB8AC3E}">
        <p14:creationId xmlns:p14="http://schemas.microsoft.com/office/powerpoint/2010/main" val="118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normally distributed data, how much of the data points are within one standard deviation of the mean?</a:t>
            </a:r>
          </a:p>
        </p:txBody>
      </p:sp>
    </p:spTree>
    <p:extLst>
      <p:ext uri="{BB962C8B-B14F-4D97-AF65-F5344CB8AC3E}">
        <p14:creationId xmlns:p14="http://schemas.microsoft.com/office/powerpoint/2010/main" val="35625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1137</TotalTime>
  <Words>464</Words>
  <Application>Microsoft Office PowerPoint</Application>
  <PresentationFormat>Widescreen</PresentationFormat>
  <Paragraphs>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Describe the boxplot in terms of symmetry or skewness (whichever is appropriate).</vt:lpstr>
      <vt:lpstr>The boxplot is left skewed (negatively skewed).</vt:lpstr>
      <vt:lpstr>Find the Tukey fences and any outliers in the data set.  24, 27, 2, 32, 26, 21, 59, 39, 24, 25, 31, 21, 34, 26, 23</vt:lpstr>
      <vt:lpstr>Tukey fences:  [9.5, 45.5] Outliers: 2, 59</vt:lpstr>
      <vt:lpstr>For normally distributed data, how much of the data points are within one standard deviation of the mean?</vt:lpstr>
      <vt:lpstr>For normally distributed data, how much of the data points are within one standard deviation of the mean?                        68%</vt:lpstr>
      <vt:lpstr>PowerPoint Presentation</vt:lpstr>
      <vt:lpstr>(s)</vt:lpstr>
      <vt:lpstr>PowerPoint Presentation</vt:lpstr>
      <vt:lpstr>PowerPoint Presentation</vt:lpstr>
      <vt:lpstr>PowerPoint Presentation</vt:lpstr>
      <vt:lpstr>PowerPoint Presentation</vt:lpstr>
      <vt:lpstr>Find the sample standard deviation for the following data set by hand: 1, 5 , 5, 7, 8, 8, 8</vt:lpstr>
      <vt:lpstr>Find the sample standard deviation for the following data set: 1, 5 , 5, 7, 8, 8, 8  about 2.58</vt:lpstr>
      <vt:lpstr>PowerPoint Presentation</vt:lpstr>
      <vt:lpstr>PowerPoint Presentation</vt:lpstr>
      <vt:lpstr>The distribution of heights of adult American women is approximately normal with a mean of 64 in and  a standard deviation of 2.3 in. What percent of women are between 59.4 in and 66.3 in tall?</vt:lpstr>
      <vt:lpstr>13.5% + 34% +34 % = 71.5%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Huggins</dc:creator>
  <cp:lastModifiedBy>Scot Acre</cp:lastModifiedBy>
  <cp:revision>29</cp:revision>
  <dcterms:created xsi:type="dcterms:W3CDTF">2017-01-29T23:26:00Z</dcterms:created>
  <dcterms:modified xsi:type="dcterms:W3CDTF">2017-01-30T19:32:08Z</dcterms:modified>
</cp:coreProperties>
</file>